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0" r:id="rId4"/>
    <p:sldId id="262" r:id="rId5"/>
    <p:sldId id="261" r:id="rId6"/>
    <p:sldId id="263" r:id="rId7"/>
    <p:sldId id="259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6"/>
    <p:restoredTop sz="86147"/>
  </p:normalViewPr>
  <p:slideViewPr>
    <p:cSldViewPr snapToGrid="0" snapToObjects="1">
      <p:cViewPr varScale="1">
        <p:scale>
          <a:sx n="83" d="100"/>
          <a:sy n="83" d="100"/>
        </p:scale>
        <p:origin x="224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oleObject" Target="file://localhost/Users/Admin/Desktop/QU%20Work/Computer%20Security/Presentation%20Work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Work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Work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Workbook1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Workbook1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localhost/Users/Admin/Desktop/QU%20Work/Computer%20Security/Presentation%20Work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oleObject" Target="file://localhost/Users/Admin/Desktop/QU%20Work/Computer%20Security/Presentation%20Work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oleObject" Target="file://localhost/Users/Admin/Desktop/QU%20Work/Computer%20Security/Presentation%20Work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>
                <a:solidFill>
                  <a:schemeClr val="tx1"/>
                </a:solidFill>
              </a:rPr>
              <a:t>Online Survey Participated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180555555555555"/>
          <c:y val="0.172012248468941"/>
          <c:w val="0.965277777777778"/>
          <c:h val="0.712525882181394"/>
        </c:manualLayout>
      </c:layout>
      <c:pie3DChart>
        <c:varyColors val="1"/>
        <c:ser>
          <c:idx val="0"/>
          <c:order val="0"/>
          <c:explosion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layout>
                <c:manualLayout>
                  <c:x val="-0.272222222222222"/>
                  <c:y val="0.055555555555555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230555555555556"/>
                  <c:y val="-0.060185002916302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291557305337"/>
                      <c:h val="0.412592592592592"/>
                    </c:manualLayout>
                  </c15:layout>
                </c:ext>
              </c:extLst>
            </c:dLbl>
            <c:spPr>
              <a:noFill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Sheet1!$A$19:$A$20</c:f>
              <c:strCache>
                <c:ptCount val="2"/>
                <c:pt idx="0">
                  <c:v>Survey</c:v>
                </c:pt>
                <c:pt idx="1">
                  <c:v>Not Participated</c:v>
                </c:pt>
              </c:strCache>
            </c:strRef>
          </c:cat>
          <c:val>
            <c:numRef>
              <c:f>Sheet1!$B$19:$B$20</c:f>
              <c:numCache>
                <c:formatCode>General</c:formatCode>
                <c:ptCount val="2"/>
                <c:pt idx="0">
                  <c:v>62.0</c:v>
                </c:pt>
                <c:pt idx="1">
                  <c:v>73.0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1">
            <a:tint val="66000"/>
            <a:satMod val="160000"/>
          </a:schemeClr>
        </a:gs>
        <a:gs pos="50000">
          <a:schemeClr val="accent1">
            <a:tint val="44500"/>
            <a:satMod val="160000"/>
          </a:schemeClr>
        </a:gs>
        <a:gs pos="100000">
          <a:schemeClr val="accent1">
            <a:tint val="23500"/>
            <a:satMod val="160000"/>
          </a:schemeClr>
        </a:gs>
      </a:gsLst>
      <a:lin ang="8100000" scaled="1"/>
      <a:tileRect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pPr>
            <a:r>
              <a:rPr lang="en-US" sz="20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Participant's Motivation - Web</a:t>
            </a:r>
            <a:r>
              <a:rPr lang="en-US" sz="200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Survey</a:t>
            </a:r>
            <a:endParaRPr lang="en-US" sz="2000">
              <a:solidFill>
                <a:schemeClr val="tx1"/>
              </a:solidFill>
              <a:latin typeface="Tahoma" charset="0"/>
              <a:ea typeface="Tahoma" charset="0"/>
              <a:cs typeface="Tahoma" charset="0"/>
            </a:endParaRPr>
          </a:p>
        </c:rich>
      </c:tx>
      <c:layout>
        <c:manualLayout>
          <c:xMode val="edge"/>
          <c:yMode val="edge"/>
          <c:x val="0.275021261183919"/>
          <c:y val="0.01709401709401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Tahoma" charset="0"/>
              <a:ea typeface="Tahoma" charset="0"/>
              <a:cs typeface="Tahoma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96253470871507"/>
          <c:y val="0.107136752136752"/>
          <c:w val="0.469513206079223"/>
          <c:h val="0.826673901339256"/>
        </c:manualLayout>
      </c:layout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E7050D1C-BB08-174F-B974-2749F70BEBEE}" type="VALUE">
                      <a:rPr lang="is-IS"/>
                      <a:pPr/>
                      <a:t>[VALUE]</a:t>
                    </a:fld>
                    <a:r>
                      <a:rPr lang="is-I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64293C50-3233-2242-963A-D946E6301827}" type="VALUE">
                      <a:rPr lang="pt-BR"/>
                      <a:pPr/>
                      <a:t>[VALUE]</a:t>
                    </a:fld>
                    <a:r>
                      <a:rPr lang="pt-B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5ADBBB78-82B8-EC4C-AB26-61633DD4A914}" type="VALUE">
                      <a:rPr lang="pt-BR"/>
                      <a:pPr/>
                      <a:t>[VALUE]</a:t>
                    </a:fld>
                    <a:r>
                      <a:rPr lang="pt-B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F57E538B-8D42-074E-9B8E-861944BEB9F4}" type="VALUE">
                      <a:rPr lang="pt-BR"/>
                      <a:pPr/>
                      <a:t>[VALUE]</a:t>
                    </a:fld>
                    <a:r>
                      <a:rPr lang="pt-B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fld id="{36246DF8-AF1D-A245-BAC1-23C8D7B7397B}" type="VALUE">
                      <a:rPr lang="pt-BR"/>
                      <a:pPr/>
                      <a:t>[VALUE]</a:t>
                    </a:fld>
                    <a:r>
                      <a:rPr lang="pt-B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Sheet1!$B$219:$B$223</c:f>
              <c:strCache>
                <c:ptCount val="5"/>
                <c:pt idx="0">
                  <c:v>Return USB (42)</c:v>
                </c:pt>
                <c:pt idx="1">
                  <c:v>Curious (11)</c:v>
                </c:pt>
                <c:pt idx="2">
                  <c:v>Listed Location as response (5)</c:v>
                </c:pt>
                <c:pt idx="3">
                  <c:v>Keep Drive (2)</c:v>
                </c:pt>
                <c:pt idx="4">
                  <c:v>Given drive by some one else (2)</c:v>
                </c:pt>
              </c:strCache>
            </c:strRef>
          </c:cat>
          <c:val>
            <c:numRef>
              <c:f>Sheet1!$C$219:$C$223</c:f>
              <c:numCache>
                <c:formatCode>General</c:formatCode>
                <c:ptCount val="5"/>
                <c:pt idx="0">
                  <c:v>68.0</c:v>
                </c:pt>
                <c:pt idx="1">
                  <c:v>18.0</c:v>
                </c:pt>
                <c:pt idx="2">
                  <c:v>8.0</c:v>
                </c:pt>
                <c:pt idx="3">
                  <c:v>3.0</c:v>
                </c:pt>
                <c:pt idx="4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-1776135328"/>
        <c:axId val="2057430512"/>
      </c:barChart>
      <c:catAx>
        <c:axId val="-1776135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7430512"/>
        <c:crosses val="autoZero"/>
        <c:auto val="1"/>
        <c:lblAlgn val="ctr"/>
        <c:lblOffset val="100"/>
        <c:noMultiLvlLbl val="0"/>
      </c:catAx>
      <c:valAx>
        <c:axId val="2057430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7613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6">
            <a:lumMod val="5000"/>
            <a:lumOff val="95000"/>
          </a:schemeClr>
        </a:gs>
        <a:gs pos="74000">
          <a:schemeClr val="accent6">
            <a:lumMod val="45000"/>
            <a:lumOff val="55000"/>
          </a:schemeClr>
        </a:gs>
        <a:gs pos="83000">
          <a:schemeClr val="accent6">
            <a:lumMod val="45000"/>
            <a:lumOff val="55000"/>
          </a:schemeClr>
        </a:gs>
        <a:gs pos="100000">
          <a:schemeClr val="accent6">
            <a:lumMod val="30000"/>
            <a:lumOff val="70000"/>
          </a:schemeClr>
        </a:gs>
      </a:gsLst>
      <a:lin ang="5400000" scaled="1"/>
      <a:tileRect/>
    </a:gra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tx1"/>
                </a:solidFill>
              </a:rPr>
              <a:t>Analysis of Dropped USBs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spPr>
            <a:solidFill>
              <a:schemeClr val="accent4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Sheet1!$A$16:$A$18</c:f>
              <c:strCache>
                <c:ptCount val="3"/>
                <c:pt idx="0">
                  <c:v>Total USBs Dropped </c:v>
                </c:pt>
                <c:pt idx="1">
                  <c:v>USBs Taken Away</c:v>
                </c:pt>
                <c:pt idx="2">
                  <c:v>Plugges to Computer</c:v>
                </c:pt>
              </c:strCache>
            </c:strRef>
          </c:cat>
          <c:val>
            <c:numRef>
              <c:f>Sheet1!$B$16:$B$18</c:f>
              <c:numCache>
                <c:formatCode>General</c:formatCode>
                <c:ptCount val="3"/>
                <c:pt idx="0">
                  <c:v>297.0</c:v>
                </c:pt>
                <c:pt idx="1">
                  <c:v>290.0</c:v>
                </c:pt>
                <c:pt idx="2">
                  <c:v>135.0</c:v>
                </c:pt>
              </c:numCache>
            </c:numRef>
          </c:val>
        </c:ser>
        <c:ser>
          <c:idx val="0"/>
          <c:order val="1"/>
          <c:spPr>
            <a:solidFill>
              <a:schemeClr val="accent4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dirty="0" smtClean="0"/>
                      <a:t>100%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pt-BR" dirty="0" smtClean="0"/>
                      <a:t>98%</a:t>
                    </a:r>
                    <a:endParaRPr lang="pt-BR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it-IT" dirty="0" smtClean="0"/>
                      <a:t>45%</a:t>
                    </a:r>
                    <a:endParaRPr lang="it-IT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solidFill>
                <a:schemeClr val="lt1"/>
              </a:solidFill>
              <a:ln w="12700" cap="flat" cmpd="sng" algn="ctr">
                <a:solidFill>
                  <a:schemeClr val="dk1"/>
                </a:solidFill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Sheet1!$A$16:$A$18</c:f>
              <c:strCache>
                <c:ptCount val="3"/>
                <c:pt idx="0">
                  <c:v>Total USBs Dropped </c:v>
                </c:pt>
                <c:pt idx="1">
                  <c:v>USBs Taken Away</c:v>
                </c:pt>
                <c:pt idx="2">
                  <c:v>Plugges to Computer</c:v>
                </c:pt>
              </c:strCache>
            </c:strRef>
          </c:cat>
          <c:val>
            <c:numRef>
              <c:f>Sheet1!$B$16:$B$18</c:f>
              <c:numCache>
                <c:formatCode>General</c:formatCode>
                <c:ptCount val="3"/>
                <c:pt idx="0">
                  <c:v>297.0</c:v>
                </c:pt>
                <c:pt idx="1">
                  <c:v>290.0</c:v>
                </c:pt>
                <c:pt idx="2">
                  <c:v>135.0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1867294656"/>
        <c:axId val="-1898960320"/>
      </c:barChart>
      <c:catAx>
        <c:axId val="-1867294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98960320"/>
        <c:crosses val="autoZero"/>
        <c:auto val="1"/>
        <c:lblAlgn val="ctr"/>
        <c:lblOffset val="100"/>
        <c:noMultiLvlLbl val="0"/>
      </c:catAx>
      <c:valAx>
        <c:axId val="-18989603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867294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6">
            <a:lumMod val="0"/>
            <a:lumOff val="100000"/>
          </a:schemeClr>
        </a:gs>
        <a:gs pos="35000">
          <a:schemeClr val="accent6">
            <a:lumMod val="0"/>
            <a:lumOff val="100000"/>
          </a:schemeClr>
        </a:gs>
        <a:gs pos="100000">
          <a:schemeClr val="accent6">
            <a:lumMod val="100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dirty="0" smtClean="0"/>
              <a:t>Drives Opened – Time</a:t>
            </a:r>
            <a:r>
              <a:rPr lang="en-US" sz="2000" baseline="0" dirty="0" smtClean="0"/>
              <a:t> of day</a:t>
            </a:r>
            <a:endParaRPr lang="en-US" sz="2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180555555555555"/>
          <c:y val="0.172012248468941"/>
          <c:w val="0.965277777777778"/>
          <c:h val="0.712525882181394"/>
        </c:manualLayout>
      </c:layout>
      <c:pie3DChart>
        <c:varyColors val="1"/>
        <c:ser>
          <c:idx val="0"/>
          <c:order val="0"/>
          <c:explosion val="1"/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</c:dPt>
          <c:dLbls>
            <c:dLbl>
              <c:idx val="0"/>
              <c:layout>
                <c:manualLayout>
                  <c:x val="-0.176960784313725"/>
                  <c:y val="-0.060185185185185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D2EC75F-4E9E-924A-B7E1-BB2D18A47405}" type="CATEGORYNAME">
                      <a:rPr lang="en-US" sz="2000" smtClean="0"/>
                      <a:pPr>
                        <a:defRPr sz="2000">
                          <a:solidFill>
                            <a:srgbClr val="7030A0"/>
                          </a:solidFill>
                        </a:defRPr>
                      </a:pPr>
                      <a:t>[CATEGORY NAME]</a:t>
                    </a:fld>
                    <a:endParaRPr lang="en-US" sz="2000" dirty="0" smtClean="0"/>
                  </a:p>
                  <a:p>
                    <a:pPr>
                      <a:defRPr sz="2000">
                        <a:solidFill>
                          <a:srgbClr val="7030A0"/>
                        </a:solidFill>
                      </a:defRPr>
                    </a:pPr>
                    <a:r>
                      <a:rPr lang="en-US" sz="2000" dirty="0" smtClean="0"/>
                      <a:t>48%</a:t>
                    </a:r>
                  </a:p>
                </c:rich>
              </c:tx>
              <c:spPr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7030A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6347974885492"/>
                      <c:h val="0.110747863247863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0.188562155833462"/>
                  <c:y val="0.033475839558516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3ED4A9-CB88-7D41-AF89-3A42101E5CAB}" type="CATEGORYNAME">
                      <a:rPr lang="en-US" sz="2000" smtClean="0"/>
                      <a:pPr>
                        <a:defRPr sz="2000">
                          <a:solidFill>
                            <a:srgbClr val="7030A0"/>
                          </a:solidFill>
                        </a:defRPr>
                      </a:pPr>
                      <a:t>[CATEGORY NAME]</a:t>
                    </a:fld>
                    <a:endParaRPr lang="en-US" sz="2000" dirty="0" smtClean="0"/>
                  </a:p>
                  <a:p>
                    <a:pPr>
                      <a:defRPr sz="2000">
                        <a:solidFill>
                          <a:srgbClr val="7030A0"/>
                        </a:solidFill>
                      </a:defRPr>
                    </a:pPr>
                    <a:r>
                      <a:rPr lang="en-US" sz="2000" dirty="0" smtClean="0"/>
                      <a:t>43%</a:t>
                    </a:r>
                  </a:p>
                </c:rich>
              </c:tx>
              <c:spPr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7030A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390587206011"/>
                      <c:h val="0.110747863247863"/>
                    </c:manualLayout>
                  </c15:layout>
                  <c15:dlblFieldTable/>
                  <c15:showDataLabelsRange val="0"/>
                </c:ext>
              </c:extLst>
            </c:dLbl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7030A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Sheet1!$A$105:$A$106</c:f>
              <c:strCache>
                <c:ptCount val="2"/>
                <c:pt idx="0">
                  <c:v>Morning  79/149</c:v>
                </c:pt>
                <c:pt idx="1">
                  <c:v>Evening 64/148</c:v>
                </c:pt>
              </c:strCache>
            </c:strRef>
          </c:cat>
          <c:val>
            <c:numRef>
              <c:f>Sheet1!$B$105:$B$106</c:f>
              <c:numCache>
                <c:formatCode>General</c:formatCode>
                <c:ptCount val="2"/>
                <c:pt idx="0">
                  <c:v>48.0</c:v>
                </c:pt>
                <c:pt idx="1">
                  <c:v>43.0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>
                <a:solidFill>
                  <a:schemeClr val="tx1"/>
                </a:solidFill>
              </a:rPr>
              <a:t>Drives Opened - Geography wise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3"/>
            </a:solidFill>
            <a:ln>
              <a:solidFill>
                <a:schemeClr val="accent2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Sheet1!$A$74:$A$76</c:f>
              <c:strCache>
                <c:ptCount val="3"/>
                <c:pt idx="0">
                  <c:v>North 49/100</c:v>
                </c:pt>
                <c:pt idx="1">
                  <c:v>South 46/97</c:v>
                </c:pt>
                <c:pt idx="2">
                  <c:v>Main 40/100</c:v>
                </c:pt>
              </c:strCache>
            </c:strRef>
          </c:cat>
          <c:val>
            <c:numRef>
              <c:f>Sheet1!$B$74:$B$76</c:f>
              <c:numCache>
                <c:formatCode>General</c:formatCode>
                <c:ptCount val="3"/>
                <c:pt idx="0">
                  <c:v>49.0</c:v>
                </c:pt>
                <c:pt idx="1">
                  <c:v>46.0</c:v>
                </c:pt>
                <c:pt idx="2">
                  <c:v>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-1824153520"/>
        <c:axId val="-1806425264"/>
      </c:barChart>
      <c:catAx>
        <c:axId val="-18241535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06425264"/>
        <c:crosses val="autoZero"/>
        <c:auto val="1"/>
        <c:lblAlgn val="ctr"/>
        <c:lblOffset val="100"/>
        <c:noMultiLvlLbl val="0"/>
      </c:catAx>
      <c:valAx>
        <c:axId val="-1806425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24153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2">
            <a:lumMod val="5000"/>
            <a:lumOff val="95000"/>
          </a:schemeClr>
        </a:gs>
        <a:gs pos="74000">
          <a:schemeClr val="accent2">
            <a:lumMod val="45000"/>
            <a:lumOff val="55000"/>
          </a:schemeClr>
        </a:gs>
        <a:gs pos="83000">
          <a:schemeClr val="accent2">
            <a:lumMod val="45000"/>
            <a:lumOff val="55000"/>
          </a:schemeClr>
        </a:gs>
        <a:gs pos="100000">
          <a:schemeClr val="accent2">
            <a:lumMod val="30000"/>
            <a:lumOff val="70000"/>
          </a:schemeClr>
        </a:gs>
      </a:gsLst>
      <a:lin ang="5400000" scaled="1"/>
      <a:tileRect/>
    </a:gra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>
                <a:solidFill>
                  <a:schemeClr val="tx1"/>
                </a:solidFill>
              </a:rPr>
              <a:t>Drives Opened - Location wise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Sheet1!$A$58:$A$62</c:f>
              <c:strCache>
                <c:ptCount val="5"/>
                <c:pt idx="0">
                  <c:v>Academic Room  25/58</c:v>
                </c:pt>
                <c:pt idx="1">
                  <c:v>Common Room  26/60</c:v>
                </c:pt>
                <c:pt idx="2">
                  <c:v>Hallway 24/59</c:v>
                </c:pt>
                <c:pt idx="3">
                  <c:v>Outside 28/60 </c:v>
                </c:pt>
                <c:pt idx="4">
                  <c:v>Parking Lot 32/60</c:v>
                </c:pt>
              </c:strCache>
            </c:strRef>
          </c:cat>
          <c:val>
            <c:numRef>
              <c:f>Sheet1!$B$58:$B$62</c:f>
              <c:numCache>
                <c:formatCode>General</c:formatCode>
                <c:ptCount val="5"/>
                <c:pt idx="0">
                  <c:v>43.0</c:v>
                </c:pt>
                <c:pt idx="1">
                  <c:v>43.0</c:v>
                </c:pt>
                <c:pt idx="2">
                  <c:v>41.0</c:v>
                </c:pt>
                <c:pt idx="3">
                  <c:v>47.0</c:v>
                </c:pt>
                <c:pt idx="4">
                  <c:v>53.0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-1826453760"/>
        <c:axId val="-1825295472"/>
      </c:barChart>
      <c:catAx>
        <c:axId val="-1826453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25295472"/>
        <c:crosses val="autoZero"/>
        <c:auto val="1"/>
        <c:lblAlgn val="ctr"/>
        <c:lblOffset val="100"/>
        <c:noMultiLvlLbl val="0"/>
      </c:catAx>
      <c:valAx>
        <c:axId val="-18252954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2645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  <a:tileRect/>
    </a:gra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>
                <a:solidFill>
                  <a:schemeClr val="tx1"/>
                </a:solidFill>
              </a:rPr>
              <a:t>Drives type Opened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687933070866142"/>
          <c:y val="0.155231481481481"/>
          <c:w val="0.891995188101487"/>
          <c:h val="0.721642736673897"/>
        </c:manualLayout>
      </c:layout>
      <c:bar3D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dLbl>
              <c:idx val="0"/>
              <c:layout>
                <c:manualLayout>
                  <c:x val="-3.00459474285602E-17"/>
                  <c:y val="-0.01547164051773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163888879210412"/>
                  <c:y val="-0.01547164051773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163888879210406"/>
                  <c:y val="-0.019892109237091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-0.03315351539515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"/>
                  <c:y val="-0.02652281231612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Sheet1!$A$41:$A$45</c:f>
              <c:strCache>
                <c:ptCount val="5"/>
                <c:pt idx="0">
                  <c:v>Confidential 29/58</c:v>
                </c:pt>
                <c:pt idx="1">
                  <c:v>Exams 30/60</c:v>
                </c:pt>
                <c:pt idx="2">
                  <c:v>Keys 32/60</c:v>
                </c:pt>
                <c:pt idx="3">
                  <c:v>Return Label 17/59</c:v>
                </c:pt>
                <c:pt idx="4">
                  <c:v>None 27/60</c:v>
                </c:pt>
              </c:strCache>
            </c:strRef>
          </c:cat>
          <c:val>
            <c:numRef>
              <c:f>Sheet1!$B$41:$B$45</c:f>
              <c:numCache>
                <c:formatCode>General</c:formatCode>
                <c:ptCount val="5"/>
                <c:pt idx="0">
                  <c:v>50.0</c:v>
                </c:pt>
                <c:pt idx="1">
                  <c:v>50.0</c:v>
                </c:pt>
                <c:pt idx="2">
                  <c:v>53.0</c:v>
                </c:pt>
                <c:pt idx="3">
                  <c:v>29.0</c:v>
                </c:pt>
                <c:pt idx="4">
                  <c:v>45.0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1846126208"/>
        <c:axId val="-1838928368"/>
        <c:axId val="0"/>
      </c:bar3DChart>
      <c:catAx>
        <c:axId val="-184612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8928368"/>
        <c:crosses val="autoZero"/>
        <c:auto val="1"/>
        <c:lblAlgn val="ctr"/>
        <c:lblOffset val="100"/>
        <c:noMultiLvlLbl val="0"/>
      </c:catAx>
      <c:valAx>
        <c:axId val="-1838928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46126208"/>
        <c:crosses val="autoZero"/>
        <c:crossBetween val="between"/>
        <c:majorUnit val="20.0"/>
        <c:minorUnit val="1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  <a:tileRect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>
                <a:solidFill>
                  <a:schemeClr val="tx1"/>
                </a:solidFill>
              </a:rPr>
              <a:t>Operating System</a:t>
            </a:r>
            <a:endParaRPr lang="en-US" sz="2400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687933070866142"/>
          <c:y val="0.155231481481481"/>
          <c:w val="0.891995188101487"/>
          <c:h val="0.714520829127128"/>
        </c:manualLayout>
      </c:layout>
      <c:bar3D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dLbl>
              <c:idx val="0"/>
              <c:layout>
                <c:manualLayout>
                  <c:x val="0.00326797385620915"/>
                  <c:y val="-0.021367521367521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457352941176471"/>
                      <c:h val="0.0533654687394845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.00490196078431372"/>
                  <c:y val="-0.01068376068376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816993464052287"/>
                  <c:y val="-0.021367521367521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Sheet1!$B$166:$B$169</c:f>
              <c:strCache>
                <c:ptCount val="4"/>
                <c:pt idx="0">
                  <c:v>Linux 4/58</c:v>
                </c:pt>
                <c:pt idx="1">
                  <c:v>Mac 16/58</c:v>
                </c:pt>
                <c:pt idx="2">
                  <c:v>Windows 36/58</c:v>
                </c:pt>
                <c:pt idx="3">
                  <c:v>None 2/58</c:v>
                </c:pt>
              </c:strCache>
            </c:strRef>
          </c:cat>
          <c:val>
            <c:numRef>
              <c:f>Sheet1!$C$166:$C$169</c:f>
              <c:numCache>
                <c:formatCode>0%</c:formatCode>
                <c:ptCount val="4"/>
                <c:pt idx="0">
                  <c:v>0.07</c:v>
                </c:pt>
                <c:pt idx="1">
                  <c:v>0.28</c:v>
                </c:pt>
                <c:pt idx="2">
                  <c:v>0.62</c:v>
                </c:pt>
                <c:pt idx="3">
                  <c:v>0.03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1741657696"/>
        <c:axId val="-1778214944"/>
        <c:axId val="0"/>
      </c:bar3DChart>
      <c:catAx>
        <c:axId val="-1741657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78214944"/>
        <c:crosses val="autoZero"/>
        <c:auto val="1"/>
        <c:lblAlgn val="ctr"/>
        <c:lblOffset val="100"/>
        <c:noMultiLvlLbl val="0"/>
      </c:catAx>
      <c:valAx>
        <c:axId val="-1778214944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1657696"/>
        <c:crosses val="autoZero"/>
        <c:crossBetween val="between"/>
        <c:majorUnit val="0.25"/>
        <c:min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2">
            <a:lumMod val="0"/>
            <a:lumOff val="100000"/>
          </a:schemeClr>
        </a:gs>
        <a:gs pos="35000">
          <a:schemeClr val="accent2">
            <a:lumMod val="0"/>
            <a:lumOff val="100000"/>
          </a:schemeClr>
        </a:gs>
        <a:gs pos="100000">
          <a:schemeClr val="accent2">
            <a:lumMod val="100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pPr>
            <a:r>
              <a:rPr lang="en-US" sz="20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Drives Opened - Browser</a:t>
            </a:r>
            <a:r>
              <a:rPr lang="en-US" sz="200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Used</a:t>
            </a:r>
            <a:endParaRPr lang="en-US" sz="2000">
              <a:solidFill>
                <a:schemeClr val="tx1"/>
              </a:solidFill>
              <a:latin typeface="Tahoma" charset="0"/>
              <a:ea typeface="Tahoma" charset="0"/>
              <a:cs typeface="Tahoma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Tahoma" charset="0"/>
              <a:ea typeface="Tahoma" charset="0"/>
              <a:cs typeface="Tahoma" charset="0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687933070866142"/>
          <c:y val="0.155231481481481"/>
          <c:w val="0.891995188101487"/>
          <c:h val="0.714520829127128"/>
        </c:manualLayout>
      </c:layout>
      <c:bar3D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Sheet1!$B$172:$B$178</c:f>
              <c:strCache>
                <c:ptCount val="7"/>
                <c:pt idx="0">
                  <c:v>Crome 26/58</c:v>
                </c:pt>
                <c:pt idx="1">
                  <c:v>Firefox 12/58</c:v>
                </c:pt>
                <c:pt idx="2">
                  <c:v>IE 8/58</c:v>
                </c:pt>
                <c:pt idx="3">
                  <c:v>Other 6/58</c:v>
                </c:pt>
                <c:pt idx="4">
                  <c:v>Safari 4/58</c:v>
                </c:pt>
                <c:pt idx="5">
                  <c:v>None 2/58</c:v>
                </c:pt>
                <c:pt idx="6">
                  <c:v>Opera 0/58</c:v>
                </c:pt>
              </c:strCache>
            </c:strRef>
          </c:cat>
          <c:val>
            <c:numRef>
              <c:f>Sheet1!$C$172:$C$178</c:f>
              <c:numCache>
                <c:formatCode>0%</c:formatCode>
                <c:ptCount val="7"/>
                <c:pt idx="0">
                  <c:v>0.45</c:v>
                </c:pt>
                <c:pt idx="1">
                  <c:v>0.21</c:v>
                </c:pt>
                <c:pt idx="2">
                  <c:v>0.14</c:v>
                </c:pt>
                <c:pt idx="3">
                  <c:v>0.1</c:v>
                </c:pt>
                <c:pt idx="4">
                  <c:v>0.07</c:v>
                </c:pt>
                <c:pt idx="5">
                  <c:v>0.03</c:v>
                </c:pt>
                <c:pt idx="6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1743743488"/>
        <c:axId val="2059642704"/>
        <c:axId val="0"/>
      </c:bar3DChart>
      <c:catAx>
        <c:axId val="-1743743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9642704"/>
        <c:crosses val="autoZero"/>
        <c:auto val="1"/>
        <c:lblAlgn val="ctr"/>
        <c:lblOffset val="100"/>
        <c:noMultiLvlLbl val="0"/>
      </c:catAx>
      <c:valAx>
        <c:axId val="2059642704"/>
        <c:scaling>
          <c:orientation val="minMax"/>
          <c:max val="0.5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3743488"/>
        <c:crosses val="autoZero"/>
        <c:crossBetween val="between"/>
        <c:majorUnit val="0.125"/>
        <c:min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3">
            <a:lumMod val="5000"/>
            <a:lumOff val="95000"/>
          </a:schemeClr>
        </a:gs>
        <a:gs pos="74000">
          <a:schemeClr val="accent3">
            <a:lumMod val="45000"/>
            <a:lumOff val="55000"/>
          </a:schemeClr>
        </a:gs>
        <a:gs pos="83000">
          <a:schemeClr val="accent3">
            <a:lumMod val="45000"/>
            <a:lumOff val="55000"/>
          </a:schemeClr>
        </a:gs>
        <a:gs pos="100000">
          <a:schemeClr val="accent3">
            <a:lumMod val="30000"/>
            <a:lumOff val="70000"/>
          </a:schemeClr>
        </a:gs>
      </a:gsLst>
      <a:lin ang="5400000" scaled="1"/>
      <a:tileRect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defRPr>
            </a:pPr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Specific Precautions while connecting drive</a:t>
            </a:r>
          </a:p>
        </c:rich>
      </c:tx>
      <c:layout>
        <c:manualLayout>
          <c:xMode val="edge"/>
          <c:yMode val="edge"/>
          <c:x val="0.143845792700103"/>
          <c:y val="0.01709401709401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96253470871507"/>
          <c:y val="0.107136752136752"/>
          <c:w val="0.469513206079223"/>
          <c:h val="0.826673901339256"/>
        </c:manualLayout>
      </c:layout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08F85A5F-1528-8A40-A91A-834D03453B73}" type="VALUE">
                      <a:rPr lang="pt-BR"/>
                      <a:pPr/>
                      <a:t>[VALUE]</a:t>
                    </a:fld>
                    <a:r>
                      <a:rPr lang="pt-B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6C0F90E9-998D-714A-A3F1-AD66F6403FDE}" type="VALUE">
                      <a:rPr lang="pt-BR"/>
                      <a:pPr/>
                      <a:t>[VALUE]</a:t>
                    </a:fld>
                    <a:r>
                      <a:rPr lang="pt-B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3BBE96A8-6FE0-764A-B365-618A0CEBC83C}" type="VALUE">
                      <a:rPr lang="pt-BR"/>
                      <a:pPr/>
                      <a:t>[VALUE]</a:t>
                    </a:fld>
                    <a:r>
                      <a:rPr lang="pt-B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FF227B73-8260-B940-966D-3902881BFACA}" type="VALUE">
                      <a:rPr lang="pt-BR"/>
                      <a:pPr/>
                      <a:t>[VALUE]</a:t>
                    </a:fld>
                    <a:r>
                      <a:rPr lang="pt-B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fld id="{B1011362-B8F9-E14B-8160-A23FAAAB1CAB}" type="VALUE">
                      <a:rPr lang="it-IT"/>
                      <a:pPr/>
                      <a:t>[VALUE]</a:t>
                    </a:fld>
                    <a:r>
                      <a:rPr lang="it-IT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fld id="{EE2F111C-4CB5-D24A-BB91-DF3320BBBD21}" type="VALUE">
                      <a:rPr lang="pt-BR"/>
                      <a:pPr/>
                      <a:t>[VALUE]</a:t>
                    </a:fld>
                    <a:r>
                      <a:rPr lang="pt-B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Sheet1!$B$225:$B$230</c:f>
              <c:strCache>
                <c:ptCount val="6"/>
                <c:pt idx="0">
                  <c:v>Scanned files with Anti Virus (10)</c:v>
                </c:pt>
                <c:pt idx="1">
                  <c:v>Mentioned OS security Feature (5)</c:v>
                </c:pt>
                <c:pt idx="2">
                  <c:v>Sacrificed a Computer (5)</c:v>
                </c:pt>
                <c:pt idx="3">
                  <c:v>Opened a file in text editor (4)</c:v>
                </c:pt>
                <c:pt idx="4">
                  <c:v>Sandboxed a file (3)</c:v>
                </c:pt>
                <c:pt idx="5">
                  <c:v>Contacted/Web searched  (2)</c:v>
                </c:pt>
              </c:strCache>
            </c:strRef>
          </c:cat>
          <c:val>
            <c:numRef>
              <c:f>Sheet1!$C$225:$C$230</c:f>
              <c:numCache>
                <c:formatCode>General</c:formatCode>
                <c:ptCount val="6"/>
                <c:pt idx="0">
                  <c:v>16.0</c:v>
                </c:pt>
                <c:pt idx="1">
                  <c:v>8.0</c:v>
                </c:pt>
                <c:pt idx="2">
                  <c:v>8.0</c:v>
                </c:pt>
                <c:pt idx="3">
                  <c:v>6.0</c:v>
                </c:pt>
                <c:pt idx="4">
                  <c:v>5.0</c:v>
                </c:pt>
                <c:pt idx="5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-1774784320"/>
        <c:axId val="2060888912"/>
      </c:barChart>
      <c:catAx>
        <c:axId val="-1774784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888912"/>
        <c:crosses val="autoZero"/>
        <c:auto val="1"/>
        <c:lblAlgn val="ctr"/>
        <c:lblOffset val="100"/>
        <c:noMultiLvlLbl val="0"/>
      </c:catAx>
      <c:valAx>
        <c:axId val="2060888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74784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5">
            <a:lumMod val="89000"/>
          </a:schemeClr>
        </a:gs>
        <a:gs pos="23000">
          <a:schemeClr val="accent5">
            <a:lumMod val="89000"/>
          </a:schemeClr>
        </a:gs>
        <a:gs pos="69000">
          <a:schemeClr val="accent5">
            <a:lumMod val="75000"/>
          </a:schemeClr>
        </a:gs>
        <a:gs pos="97000">
          <a:schemeClr val="accent5">
            <a:lumMod val="70000"/>
          </a:schemeClr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4AEF1-0390-994E-BDCF-2751CBE37969}" type="datetimeFigureOut">
              <a:rPr lang="en-US" smtClean="0"/>
              <a:t>12/17/16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C1101-3F02-1C4B-8A59-037C555EF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53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Security community belief that users can be socially engineered into picking up and plugging in seemingly lost USB flash drives they find.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Microsoft Windows no longer automatically executes arbitrary code when connecting a USB drive (Video)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Social networks to increase the effectiveness of phishing attacks  50 unsecured smartphones in cities to observe their finders’ behaviors</a:t>
            </a:r>
            <a:endParaRPr lang="en-US" dirty="0" smtClean="0"/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DOSPERT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psychometric scale, FOR DIFFERENT CULTURES that assesses risk taking in five content domains: financial decisions (separately for investing versus gambling), health/safety, recreational, ethical, and social decisions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were 40 items  (in year 2002) on scale now reduced to 30 items ON SCALE.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1" i="0" u="sng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SeBIS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Security knowledge and behavior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C1101-3F02-1C4B-8A59-037C555EF9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2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believe that participants’ risk-averseness compared to the general population and typically-equivalent security knowledge compared to their peers suggests that the attack would be effective against most users.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SeBIS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Conducted based on 15 questions selected from Eagleman and Peer.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C1101-3F02-1C4B-8A59-037C555EF9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70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C1101-3F02-1C4B-8A59-037C555EF9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1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C1101-3F02-1C4B-8A59-037C555EF9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5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C1101-3F02-1C4B-8A59-037C555EF9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54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C1101-3F02-1C4B-8A59-037C555EF9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37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C1101-3F02-1C4B-8A59-037C555EF9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58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Target 300 Drives</a:t>
            </a:r>
          </a:p>
          <a:p>
            <a:r>
              <a:rPr lang="en-US" dirty="0" smtClean="0"/>
              <a:t>1 – Lost</a:t>
            </a:r>
          </a:p>
          <a:p>
            <a:r>
              <a:rPr lang="en-US" dirty="0" smtClean="0"/>
              <a:t>2 - Location</a:t>
            </a:r>
            <a:r>
              <a:rPr lang="en-US" baseline="0" dirty="0" smtClean="0"/>
              <a:t> was not identified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Online Survey through </a:t>
            </a:r>
            <a:r>
              <a:rPr lang="en-US" baseline="0" dirty="0" err="1" smtClean="0"/>
              <a:t>SurveyMonkey</a:t>
            </a:r>
            <a:r>
              <a:rPr lang="en-US" baseline="0" dirty="0" smtClean="0"/>
              <a:t> with 10$ cash or Amazon Card for “</a:t>
            </a:r>
            <a:r>
              <a:rPr lang="en-US" b="1" baseline="0" dirty="0" smtClean="0"/>
              <a:t>finding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 risk attitudes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C1101-3F02-1C4B-8A59-037C555EF9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83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Engineering Quad</a:t>
            </a:r>
          </a:p>
          <a:p>
            <a:r>
              <a:rPr lang="en-US" dirty="0" smtClean="0"/>
              <a:t>2. Main Quad</a:t>
            </a:r>
          </a:p>
          <a:p>
            <a:r>
              <a:rPr lang="en-US" dirty="0" smtClean="0"/>
              <a:t>3. South Quad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C1101-3F02-1C4B-8A59-037C555EF9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15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C1101-3F02-1C4B-8A59-037C555EF9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15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ffectLst/>
              </a:rPr>
              <a:t>User-Agent</a:t>
            </a:r>
            <a:r>
              <a:rPr lang="en-US" baseline="0" dirty="0" smtClean="0">
                <a:effectLst/>
              </a:rPr>
              <a:t> String</a:t>
            </a: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C1101-3F02-1C4B-8A59-037C555EF9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78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CDF</a:t>
            </a:r>
            <a:r>
              <a:rPr lang="en-US" baseline="0" dirty="0" smtClean="0"/>
              <a:t> = Cumulative Distributive Function (with one variable)</a:t>
            </a:r>
          </a:p>
          <a:p>
            <a:r>
              <a:rPr lang="en-US" baseline="0" dirty="0" smtClean="0"/>
              <a:t>2. 73 out of 135 did not opt to provide the data) Online survey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C1101-3F02-1C4B-8A59-037C555EF9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48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file is an HTML with an embedded image that allows us to track when users open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C1101-3F02-1C4B-8A59-037C555EF9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3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Motivation</a:t>
            </a:r>
            <a:r>
              <a:rPr lang="en-US" dirty="0" smtClean="0"/>
              <a:t> : Why did you pick</a:t>
            </a:r>
            <a:r>
              <a:rPr lang="en-US" baseline="0" dirty="0" smtClean="0"/>
              <a:t> up the drive and connected to system</a:t>
            </a:r>
          </a:p>
          <a:p>
            <a:endParaRPr lang="en-US" baseline="0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Answer : The respondents answered that they wanted to return the drive (68%) and expressed curiosity (18%)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b="1" dirty="0" smtClean="0"/>
              <a:t>Precautions taken while connecting the USB Drive</a:t>
            </a:r>
            <a:r>
              <a:rPr lang="en-US" dirty="0" smtClean="0"/>
              <a:t>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(a) Users underestimate the risk of visiting malicious websites considering .html extension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(b) Users intentionally use institutional resources. One of the response was  ”I sacrificed a university computer.”</a:t>
            </a:r>
          </a:p>
          <a:p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Users trust their OS and security software to protect them,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(d) A few users took reasonable precautions, including opening the HTML file in a text editor and connecting the drive to an offline computer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C1101-3F02-1C4B-8A59-037C555EF9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7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5AB4-F1DE-FD41-9D12-3BA733CAE688}" type="datetimeFigureOut">
              <a:rPr lang="en-US" smtClean="0"/>
              <a:t>12/17/16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12297-6121-A847-AAEC-8E28CF84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93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5AB4-F1DE-FD41-9D12-3BA733CAE688}" type="datetimeFigureOut">
              <a:rPr lang="en-US" smtClean="0"/>
              <a:t>12/17/16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12297-6121-A847-AAEC-8E28CF84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2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5AB4-F1DE-FD41-9D12-3BA733CAE688}" type="datetimeFigureOut">
              <a:rPr lang="en-US" smtClean="0"/>
              <a:t>12/17/16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12297-6121-A847-AAEC-8E28CF84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1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5AB4-F1DE-FD41-9D12-3BA733CAE688}" type="datetimeFigureOut">
              <a:rPr lang="en-US" smtClean="0"/>
              <a:t>12/17/16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12297-6121-A847-AAEC-8E28CF84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6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5AB4-F1DE-FD41-9D12-3BA733CAE688}" type="datetimeFigureOut">
              <a:rPr lang="en-US" smtClean="0"/>
              <a:t>12/17/16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12297-6121-A847-AAEC-8E28CF84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9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5AB4-F1DE-FD41-9D12-3BA733CAE688}" type="datetimeFigureOut">
              <a:rPr lang="en-US" smtClean="0"/>
              <a:t>12/17/16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12297-6121-A847-AAEC-8E28CF84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78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5AB4-F1DE-FD41-9D12-3BA733CAE688}" type="datetimeFigureOut">
              <a:rPr lang="en-US" smtClean="0"/>
              <a:t>12/17/16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12297-6121-A847-AAEC-8E28CF84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20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5AB4-F1DE-FD41-9D12-3BA733CAE688}" type="datetimeFigureOut">
              <a:rPr lang="en-US" smtClean="0"/>
              <a:t>12/17/16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12297-6121-A847-AAEC-8E28CF84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5AB4-F1DE-FD41-9D12-3BA733CAE688}" type="datetimeFigureOut">
              <a:rPr lang="en-US" smtClean="0"/>
              <a:t>12/17/16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12297-6121-A847-AAEC-8E28CF84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1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5AB4-F1DE-FD41-9D12-3BA733CAE688}" type="datetimeFigureOut">
              <a:rPr lang="en-US" smtClean="0"/>
              <a:t>12/17/16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12297-6121-A847-AAEC-8E28CF84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4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5AB4-F1DE-FD41-9D12-3BA733CAE688}" type="datetimeFigureOut">
              <a:rPr lang="en-US" smtClean="0"/>
              <a:t>12/17/16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12297-6121-A847-AAEC-8E28CF84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94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62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B5AB4-F1DE-FD41-9D12-3BA733CAE688}" type="datetimeFigureOut">
              <a:rPr lang="en-US" smtClean="0"/>
              <a:t>12/17/16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12297-6121-A847-AAEC-8E28CF849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7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chart" Target="../charts/chart9.xml"/><Relationship Id="rId6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ecurityaffairs.co/wordpress/34810/malware/microsoft-fix-flaw-stuxnet.html" TargetMode="External"/><Relationship Id="rId4" Type="http://schemas.openxmlformats.org/officeDocument/2006/relationships/hyperlink" Target="https://www.youtube.com/watch?v=7r6bZKirOfw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23261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451" y="1563546"/>
            <a:ext cx="11577234" cy="1777344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Tahoma" charset="0"/>
                <a:ea typeface="Tahoma" charset="0"/>
                <a:cs typeface="Tahoma" charset="0"/>
              </a:rPr>
              <a:t>Users Really Do Plug in USB Drives They Find</a:t>
            </a:r>
          </a:p>
        </p:txBody>
      </p:sp>
      <p:sp>
        <p:nvSpPr>
          <p:cNvPr id="9" name="Rectangle 8"/>
          <p:cNvSpPr/>
          <p:nvPr/>
        </p:nvSpPr>
        <p:spPr>
          <a:xfrm>
            <a:off x="325464" y="3666635"/>
            <a:ext cx="117012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Matthew </a:t>
            </a:r>
            <a:r>
              <a:rPr lang="en-US" sz="3200" b="1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Tischer</a:t>
            </a:r>
            <a:r>
              <a:rPr lang="en-US" sz="32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et al , University of Illinois 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Urbana Champaign</a:t>
            </a:r>
            <a:endParaRPr lang="en-US" sz="3200" b="1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6558" y="5563918"/>
            <a:ext cx="6362055" cy="474016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ahoma" charset="0"/>
                <a:ea typeface="Tahoma" charset="0"/>
                <a:cs typeface="Tahoma" charset="0"/>
              </a:rPr>
              <a:t>Presented By : Akhilesh Bhati</a:t>
            </a:r>
            <a:endParaRPr lang="en-US" sz="3200" b="1" dirty="0">
              <a:solidFill>
                <a:srgbClr val="FF0000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96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340963" y="1154555"/>
            <a:ext cx="1137896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72647" y="154983"/>
            <a:ext cx="10515600" cy="999572"/>
          </a:xfrm>
        </p:spPr>
        <p:txBody>
          <a:bodyPr/>
          <a:lstStyle/>
          <a:p>
            <a:r>
              <a:rPr lang="en-US" b="1" dirty="0" smtClean="0"/>
              <a:t>Survey : Results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2299795" y="-8251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426343"/>
              </p:ext>
            </p:extLst>
          </p:nvPr>
        </p:nvGraphicFramePr>
        <p:xfrm>
          <a:off x="6541763" y="30997"/>
          <a:ext cx="5484920" cy="6809397"/>
        </p:xfrm>
        <a:graphic>
          <a:graphicData uri="http://schemas.openxmlformats.org/drawingml/2006/table">
            <a:tbl>
              <a:tblPr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405805"/>
                <a:gridCol w="3442805"/>
                <a:gridCol w="850882"/>
                <a:gridCol w="785428"/>
              </a:tblGrid>
              <a:tr h="15907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File Name Frequency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Frequency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9072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Confidential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600" u="none" strike="noStrike" dirty="0">
                          <a:effectLst/>
                        </a:rPr>
                        <a:t>13/58</a:t>
                      </a:r>
                      <a:endParaRPr lang="bg-BG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22%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159072">
                <a:tc>
                  <a:txBody>
                    <a:bodyPr/>
                    <a:lstStyle/>
                    <a:p>
                      <a:pPr algn="l" fontAlgn="b"/>
                      <a:r>
                        <a:rPr lang="sk-SK" sz="1600" u="none" strike="noStrike">
                          <a:effectLst/>
                        </a:rPr>
                        <a:t> </a:t>
                      </a:r>
                      <a:endParaRPr lang="sk-SK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2015_proj1/feb12proposalA.pptx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600" u="none" strike="noStrike">
                          <a:effectLst/>
                        </a:rPr>
                        <a:t>4/13</a:t>
                      </a:r>
                      <a:endParaRPr lang="bg-BG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31%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</a:tr>
              <a:tr h="159072">
                <a:tc>
                  <a:txBody>
                    <a:bodyPr/>
                    <a:lstStyle/>
                    <a:p>
                      <a:pPr algn="l" fontAlgn="b"/>
                      <a:r>
                        <a:rPr lang="sk-SK" sz="1600" u="none" strike="noStrike">
                          <a:effectLst/>
                        </a:rPr>
                        <a:t> </a:t>
                      </a:r>
                      <a:endParaRPr lang="sk-SK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2015_proj1/patent_app_0217.pdf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u="none" strike="noStrike">
                          <a:effectLst/>
                        </a:rPr>
                        <a:t>3/13</a:t>
                      </a:r>
                      <a:endParaRPr lang="uk-UA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>
                          <a:effectLst/>
                        </a:rPr>
                        <a:t>23%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</a:tr>
              <a:tr h="159072">
                <a:tc>
                  <a:txBody>
                    <a:bodyPr/>
                    <a:lstStyle/>
                    <a:p>
                      <a:pPr algn="l" fontAlgn="b"/>
                      <a:r>
                        <a:rPr lang="sk-SK" sz="1600" u="none" strike="noStrike">
                          <a:effectLst/>
                        </a:rPr>
                        <a:t> </a:t>
                      </a:r>
                      <a:endParaRPr lang="sk-SK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employee/</a:t>
                      </a:r>
                      <a:r>
                        <a:rPr lang="en-US" sz="1600" u="none" strike="noStrike" dirty="0" err="1">
                          <a:effectLst/>
                        </a:rPr>
                        <a:t>termination_notice</a:t>
                      </a:r>
                      <a:r>
                        <a:rPr lang="en-US" sz="1600" u="none" strike="noStrike" dirty="0">
                          <a:effectLst/>
                        </a:rPr>
                        <a:t>_*.pdf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u="none" strike="noStrike">
                          <a:effectLst/>
                        </a:rPr>
                        <a:t>3/13</a:t>
                      </a:r>
                      <a:endParaRPr lang="uk-UA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23%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</a:tr>
              <a:tr h="159072">
                <a:tc>
                  <a:txBody>
                    <a:bodyPr/>
                    <a:lstStyle/>
                    <a:p>
                      <a:pPr algn="l" fontAlgn="b"/>
                      <a:r>
                        <a:rPr lang="sk-SK" sz="1600" u="none" strike="noStrike">
                          <a:effectLst/>
                        </a:rPr>
                        <a:t> </a:t>
                      </a:r>
                      <a:endParaRPr lang="sk-SK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strategy/plan_for_2015_2016.pptx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2/13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u="none" strike="noStrike">
                          <a:effectLst/>
                        </a:rPr>
                        <a:t>15%</a:t>
                      </a:r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</a:tr>
              <a:tr h="159072">
                <a:tc>
                  <a:txBody>
                    <a:bodyPr/>
                    <a:lstStyle/>
                    <a:p>
                      <a:pPr algn="l" fontAlgn="b"/>
                      <a:r>
                        <a:rPr lang="sk-SK" sz="1600" u="none" strike="noStrike">
                          <a:effectLst/>
                        </a:rPr>
                        <a:t> </a:t>
                      </a:r>
                      <a:endParaRPr lang="sk-SK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strategy/0425_meeting_notes.pdf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600" u="none" strike="noStrike">
                          <a:effectLst/>
                        </a:rPr>
                        <a:t>1/13</a:t>
                      </a:r>
                      <a:endParaRPr lang="bg-BG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8%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</a:tr>
              <a:tr h="159072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Exams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12/58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21%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159072">
                <a:tc>
                  <a:txBody>
                    <a:bodyPr/>
                    <a:lstStyle/>
                    <a:p>
                      <a:pPr algn="l" fontAlgn="b"/>
                      <a:r>
                        <a:rPr lang="sk-SK" sz="1600" u="none" strike="noStrike">
                          <a:effectLst/>
                        </a:rPr>
                        <a:t> </a:t>
                      </a:r>
                      <a:endParaRPr lang="sk-SK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i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sp15/</a:t>
                      </a:r>
                      <a:r>
                        <a:rPr lang="en-US" sz="1600" i="1" u="none" strike="noStrike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examA.pdf</a:t>
                      </a:r>
                      <a:endParaRPr lang="en-US" sz="1600" b="0" i="1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600" i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6/12</a:t>
                      </a:r>
                      <a:endParaRPr lang="bg-BG" sz="1600" b="0" i="1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50%</a:t>
                      </a:r>
                      <a:endParaRPr lang="en-US" sz="1600" b="0" i="1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</a:tr>
              <a:tr h="159072">
                <a:tc>
                  <a:txBody>
                    <a:bodyPr/>
                    <a:lstStyle/>
                    <a:p>
                      <a:pPr algn="l" fontAlgn="b"/>
                      <a:r>
                        <a:rPr lang="sk-SK" sz="1600" u="none" strike="noStrike">
                          <a:effectLst/>
                        </a:rPr>
                        <a:t> </a:t>
                      </a:r>
                      <a:endParaRPr lang="sk-SK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i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fa10/</a:t>
                      </a:r>
                      <a:r>
                        <a:rPr lang="en-US" sz="1600" i="1" u="none" strike="noStrike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examA.pdf</a:t>
                      </a:r>
                      <a:endParaRPr lang="en-US" sz="1600" b="0" i="1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i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3/12</a:t>
                      </a:r>
                      <a:endParaRPr lang="uk-UA" sz="1600" b="0" i="1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i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25%</a:t>
                      </a:r>
                      <a:endParaRPr lang="it-IT" sz="1600" b="0" i="1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</a:tr>
              <a:tr h="159072">
                <a:tc>
                  <a:txBody>
                    <a:bodyPr/>
                    <a:lstStyle/>
                    <a:p>
                      <a:pPr algn="l" fontAlgn="b"/>
                      <a:r>
                        <a:rPr lang="sk-SK" sz="1600" u="none" strike="noStrike">
                          <a:effectLst/>
                        </a:rPr>
                        <a:t> </a:t>
                      </a:r>
                      <a:endParaRPr lang="sk-SK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fa10/</a:t>
                      </a:r>
                      <a:r>
                        <a:rPr lang="en-US" sz="1600" u="none" strike="noStrike" dirty="0" err="1">
                          <a:effectLst/>
                        </a:rPr>
                        <a:t>solutionsA.pdf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600" u="none" strike="noStrike">
                          <a:effectLst/>
                        </a:rPr>
                        <a:t>1/12</a:t>
                      </a:r>
                      <a:endParaRPr lang="bg-BG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8%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</a:tr>
              <a:tr h="159072">
                <a:tc>
                  <a:txBody>
                    <a:bodyPr/>
                    <a:lstStyle/>
                    <a:p>
                      <a:pPr algn="l" fontAlgn="b"/>
                      <a:r>
                        <a:rPr lang="sk-SK" sz="1600" u="none" strike="noStrike">
                          <a:effectLst/>
                        </a:rPr>
                        <a:t> </a:t>
                      </a:r>
                      <a:endParaRPr lang="sk-SK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fa13/examB.pdf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600" u="none" strike="noStrike">
                          <a:effectLst/>
                        </a:rPr>
                        <a:t>1/12</a:t>
                      </a:r>
                      <a:endParaRPr lang="bg-BG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8%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</a:tr>
              <a:tr h="159072">
                <a:tc>
                  <a:txBody>
                    <a:bodyPr/>
                    <a:lstStyle/>
                    <a:p>
                      <a:pPr algn="l" fontAlgn="b"/>
                      <a:r>
                        <a:rPr lang="sk-SK" sz="1600" u="none" strike="noStrike">
                          <a:effectLst/>
                        </a:rPr>
                        <a:t> </a:t>
                      </a:r>
                      <a:endParaRPr lang="sk-SK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sp10/examA.pdf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600" u="none" strike="noStrike">
                          <a:effectLst/>
                        </a:rPr>
                        <a:t>1/12</a:t>
                      </a:r>
                      <a:endParaRPr lang="bg-BG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8%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</a:tr>
              <a:tr h="159072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Keys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600" u="none" strike="noStrike">
                          <a:effectLst/>
                        </a:rPr>
                        <a:t>11/58</a:t>
                      </a:r>
                      <a:endParaRPr lang="bg-BG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19%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159072">
                <a:tc>
                  <a:txBody>
                    <a:bodyPr/>
                    <a:lstStyle/>
                    <a:p>
                      <a:pPr algn="l" fontAlgn="b"/>
                      <a:r>
                        <a:rPr lang="sk-SK" sz="1600" u="none" strike="noStrike">
                          <a:effectLst/>
                        </a:rPr>
                        <a:t> </a:t>
                      </a:r>
                      <a:endParaRPr lang="sk-SK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Pictures/Winter Break/*.jpg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5/11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45%</a:t>
                      </a:r>
                      <a:endParaRPr lang="it-IT" sz="1600" b="0" i="0" u="none" strike="noStrike" dirty="0">
                        <a:solidFill>
                          <a:srgbClr val="FF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</a:tr>
              <a:tr h="159072">
                <a:tc>
                  <a:txBody>
                    <a:bodyPr/>
                    <a:lstStyle/>
                    <a:p>
                      <a:pPr algn="l" fontAlgn="b"/>
                      <a:r>
                        <a:rPr lang="sk-SK" sz="1600" u="none" strike="noStrike">
                          <a:effectLst/>
                        </a:rPr>
                        <a:t> </a:t>
                      </a:r>
                      <a:endParaRPr lang="sk-SK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Documents/</a:t>
                      </a:r>
                      <a:r>
                        <a:rPr lang="en-US" sz="1600" u="none" strike="noStrike" dirty="0" err="1">
                          <a:effectLst/>
                        </a:rPr>
                        <a:t>resume.pdf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600" u="none" strike="noStrike">
                          <a:effectLst/>
                        </a:rPr>
                        <a:t>4/11</a:t>
                      </a:r>
                      <a:endParaRPr lang="bg-BG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36%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</a:tr>
              <a:tr h="215470">
                <a:tc>
                  <a:txBody>
                    <a:bodyPr/>
                    <a:lstStyle/>
                    <a:p>
                      <a:pPr algn="l" fontAlgn="b"/>
                      <a:r>
                        <a:rPr lang="sk-SK" sz="1600" u="none" strike="noStrike">
                          <a:effectLst/>
                        </a:rPr>
                        <a:t> </a:t>
                      </a:r>
                      <a:endParaRPr lang="sk-SK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Documents/reflective_essay_02.docx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2/11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18%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</a:tr>
              <a:tr h="159072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Return Label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600" u="none" strike="noStrike" dirty="0">
                          <a:effectLst/>
                        </a:rPr>
                        <a:t>7/58</a:t>
                      </a:r>
                      <a:endParaRPr lang="bg-BG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12%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159072">
                <a:tc>
                  <a:txBody>
                    <a:bodyPr/>
                    <a:lstStyle/>
                    <a:p>
                      <a:pPr algn="l" fontAlgn="b"/>
                      <a:r>
                        <a:rPr lang="sk-SK" sz="1600" u="none" strike="noStrike">
                          <a:effectLst/>
                        </a:rPr>
                        <a:t> </a:t>
                      </a:r>
                      <a:endParaRPr lang="sk-SK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Pictures/Winter Break/*.jpg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3/7</a:t>
                      </a:r>
                      <a:endParaRPr lang="bg-BG" sz="1600" b="0" i="0" u="none" strike="noStrike" dirty="0">
                        <a:solidFill>
                          <a:srgbClr val="FF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43%</a:t>
                      </a:r>
                      <a:endParaRPr lang="pt-BR" sz="1600" b="0" i="0" u="none" strike="noStrike" dirty="0">
                        <a:solidFill>
                          <a:srgbClr val="FF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</a:tr>
              <a:tr h="159072">
                <a:tc>
                  <a:txBody>
                    <a:bodyPr/>
                    <a:lstStyle/>
                    <a:p>
                      <a:pPr algn="l" fontAlgn="b"/>
                      <a:r>
                        <a:rPr lang="sk-SK" sz="1600" u="none" strike="noStrike">
                          <a:effectLst/>
                        </a:rPr>
                        <a:t> </a:t>
                      </a:r>
                      <a:endParaRPr lang="sk-SK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Documents/</a:t>
                      </a:r>
                      <a:r>
                        <a:rPr lang="en-US" sz="1600" u="none" strike="noStrike" dirty="0" err="1">
                          <a:effectLst/>
                        </a:rPr>
                        <a:t>resume.pdf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2/7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29%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</a:tr>
              <a:tr h="159072">
                <a:tc>
                  <a:txBody>
                    <a:bodyPr/>
                    <a:lstStyle/>
                    <a:p>
                      <a:pPr algn="l" fontAlgn="b"/>
                      <a:r>
                        <a:rPr lang="sk-SK" sz="1600" u="none" strike="noStrike">
                          <a:effectLst/>
                        </a:rPr>
                        <a:t> </a:t>
                      </a:r>
                      <a:endParaRPr lang="sk-SK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Math Notes/2-13.docx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600" u="none" strike="noStrike">
                          <a:effectLst/>
                        </a:rPr>
                        <a:t>1/7</a:t>
                      </a:r>
                      <a:endParaRPr lang="bg-BG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u="none" strike="noStrike">
                          <a:effectLst/>
                        </a:rPr>
                        <a:t>14%</a:t>
                      </a:r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</a:tr>
              <a:tr h="159072">
                <a:tc>
                  <a:txBody>
                    <a:bodyPr/>
                    <a:lstStyle/>
                    <a:p>
                      <a:pPr algn="l" fontAlgn="b"/>
                      <a:r>
                        <a:rPr lang="sk-SK" sz="1600" u="none" strike="noStrike">
                          <a:effectLst/>
                        </a:rPr>
                        <a:t> </a:t>
                      </a:r>
                      <a:endParaRPr lang="sk-SK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 files recorded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600" u="none" strike="noStrike">
                          <a:effectLst/>
                        </a:rPr>
                        <a:t>1/7</a:t>
                      </a:r>
                      <a:endParaRPr lang="bg-BG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u="none" strike="noStrike">
                          <a:effectLst/>
                        </a:rPr>
                        <a:t>14%</a:t>
                      </a:r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</a:tr>
              <a:tr h="159072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None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600" u="none" strike="noStrike" dirty="0">
                          <a:effectLst/>
                        </a:rPr>
                        <a:t>15/58</a:t>
                      </a:r>
                      <a:endParaRPr lang="bg-BG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26%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159072">
                <a:tc>
                  <a:txBody>
                    <a:bodyPr/>
                    <a:lstStyle/>
                    <a:p>
                      <a:pPr algn="l" fontAlgn="b"/>
                      <a:r>
                        <a:rPr lang="sk-SK" sz="1600" u="none" strike="noStrike">
                          <a:effectLst/>
                        </a:rPr>
                        <a:t> </a:t>
                      </a:r>
                      <a:endParaRPr lang="sk-SK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Documents/</a:t>
                      </a:r>
                      <a:r>
                        <a:rPr lang="en-US" sz="1600" u="none" strike="noStrike" dirty="0" err="1">
                          <a:effectLst/>
                        </a:rPr>
                        <a:t>resume.pdf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600" u="none" strike="noStrike">
                          <a:effectLst/>
                        </a:rPr>
                        <a:t>8/15</a:t>
                      </a:r>
                      <a:endParaRPr lang="bg-BG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53%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</a:tr>
              <a:tr h="159072">
                <a:tc>
                  <a:txBody>
                    <a:bodyPr/>
                    <a:lstStyle/>
                    <a:p>
                      <a:pPr algn="l" fontAlgn="b"/>
                      <a:r>
                        <a:rPr lang="sk-SK" sz="1600" u="none" strike="noStrike">
                          <a:effectLst/>
                        </a:rPr>
                        <a:t> </a:t>
                      </a:r>
                      <a:endParaRPr lang="sk-SK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Pictures/Winter Break/*.jpg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5/15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33%</a:t>
                      </a:r>
                      <a:endParaRPr lang="pt-BR" sz="1600" b="0" i="0" u="none" strike="noStrike" dirty="0">
                        <a:solidFill>
                          <a:srgbClr val="FF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</a:tr>
              <a:tr h="159072">
                <a:tc>
                  <a:txBody>
                    <a:bodyPr/>
                    <a:lstStyle/>
                    <a:p>
                      <a:pPr algn="l" fontAlgn="b"/>
                      <a:r>
                        <a:rPr lang="sk-SK" sz="1600" u="none" strike="noStrike">
                          <a:effectLst/>
                        </a:rPr>
                        <a:t> </a:t>
                      </a:r>
                      <a:endParaRPr lang="sk-SK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Math Notes/2-13.docx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600" u="none" strike="noStrike" dirty="0">
                          <a:effectLst/>
                        </a:rPr>
                        <a:t>1/15</a:t>
                      </a:r>
                      <a:endParaRPr lang="bg-BG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7%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</a:tr>
              <a:tr h="159072">
                <a:tc>
                  <a:txBody>
                    <a:bodyPr/>
                    <a:lstStyle/>
                    <a:p>
                      <a:pPr algn="l" fontAlgn="b"/>
                      <a:r>
                        <a:rPr lang="sk-SK" sz="1600" u="none" strike="noStrike">
                          <a:effectLst/>
                        </a:rPr>
                        <a:t> </a:t>
                      </a:r>
                      <a:endParaRPr lang="sk-SK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 file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600" u="none" strike="noStrike">
                          <a:effectLst/>
                        </a:rPr>
                        <a:t>1/15</a:t>
                      </a:r>
                      <a:endParaRPr lang="bg-BG" sz="1600" b="0" i="0" u="none" strike="noStrike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7%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charset="0"/>
                      </a:endParaRPr>
                    </a:p>
                  </a:txBody>
                  <a:tcPr marL="7231" marR="7231" marT="7231" marB="0" anchor="b"/>
                </a:tc>
              </a:tr>
            </a:tbl>
          </a:graphicData>
        </a:graphic>
      </p:graphicFrame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95760" y="1194743"/>
            <a:ext cx="6246003" cy="4958084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77 people does not opt to participate. Excluded from survey.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58 people participate &amp; opened files.</a:t>
            </a:r>
            <a:endParaRPr lang="en-US" sz="32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32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3200" dirty="0" smtClean="0"/>
              <a:t>Result: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lang="en-US" sz="3200" dirty="0" smtClean="0"/>
              <a:t>Altruistic Motivation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lang="en-US" sz="3200" dirty="0" smtClean="0"/>
              <a:t>Self Interest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2955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340963" y="1154555"/>
            <a:ext cx="1137896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14213" y="170481"/>
            <a:ext cx="10515600" cy="943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Survey : Results</a:t>
            </a:r>
            <a:endParaRPr lang="en-US" b="1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2146200"/>
              </p:ext>
            </p:extLst>
          </p:nvPr>
        </p:nvGraphicFramePr>
        <p:xfrm>
          <a:off x="2144247" y="1194742"/>
          <a:ext cx="7772400" cy="5663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5765738"/>
              </p:ext>
            </p:extLst>
          </p:nvPr>
        </p:nvGraphicFramePr>
        <p:xfrm>
          <a:off x="2144247" y="1194741"/>
          <a:ext cx="7772400" cy="5663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9033035"/>
              </p:ext>
            </p:extLst>
          </p:nvPr>
        </p:nvGraphicFramePr>
        <p:xfrm>
          <a:off x="2244563" y="1194742"/>
          <a:ext cx="7454900" cy="5663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691620"/>
              </p:ext>
            </p:extLst>
          </p:nvPr>
        </p:nvGraphicFramePr>
        <p:xfrm>
          <a:off x="2244563" y="1194741"/>
          <a:ext cx="7672084" cy="5663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14436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7" grpId="0">
        <p:bldAsOne/>
      </p:bldGraphic>
      <p:bldGraphic spid="8" grpId="0">
        <p:bldAsOne/>
      </p:bldGraphic>
      <p:bldGraphic spid="9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581"/>
          </a:xfrm>
          <a:scene3d>
            <a:camera prst="orthographicFront"/>
            <a:lightRig rig="threePt" dir="t"/>
          </a:scene3d>
          <a:sp3d prstMaterial="flat"/>
        </p:spPr>
        <p:txBody>
          <a:bodyPr/>
          <a:lstStyle/>
          <a:p>
            <a:r>
              <a:rPr lang="en-US" b="1" dirty="0" smtClean="0"/>
              <a:t>Survey: DOSPERT &amp; </a:t>
            </a:r>
            <a:r>
              <a:rPr lang="en-US" b="1" dirty="0" err="1" smtClean="0"/>
              <a:t>SeBIS</a:t>
            </a:r>
            <a:r>
              <a:rPr lang="en-US" b="1" dirty="0" smtClean="0"/>
              <a:t> Results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68" y="1441343"/>
            <a:ext cx="6139194" cy="5098942"/>
          </a:xfrm>
          <a:prstGeom prst="rect">
            <a:avLst/>
          </a:prstGeom>
          <a:ln w="44450">
            <a:solidFill>
              <a:srgbClr val="7030A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90015" y="1388625"/>
            <a:ext cx="5407803" cy="2200759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/>
              <a:t>DOSPERT- Result (62 Responses)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Recreational &amp; Social Risk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Recreational = Curiosity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Social =  Self Interest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0" y="6528145"/>
            <a:ext cx="49594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/>
              <a:t>DoSpeRT</a:t>
            </a:r>
            <a:r>
              <a:rPr lang="en-US" sz="1400" dirty="0" smtClean="0"/>
              <a:t> : Domain Specific Risk Taking ; 5 Domains</a:t>
            </a:r>
            <a:endParaRPr lang="en-US" sz="1400" dirty="0"/>
          </a:p>
        </p:txBody>
      </p:sp>
      <p:sp>
        <p:nvSpPr>
          <p:cNvPr id="9" name="Line Callout 1 8"/>
          <p:cNvSpPr/>
          <p:nvPr/>
        </p:nvSpPr>
        <p:spPr>
          <a:xfrm>
            <a:off x="4398937" y="3287321"/>
            <a:ext cx="821411" cy="666427"/>
          </a:xfrm>
          <a:prstGeom prst="borderCallout1">
            <a:avLst>
              <a:gd name="adj1" fmla="val 44331"/>
              <a:gd name="adj2" fmla="val 101101"/>
              <a:gd name="adj3" fmla="val -131686"/>
              <a:gd name="adj4" fmla="val 284307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9"/>
          <p:cNvSpPr/>
          <p:nvPr/>
        </p:nvSpPr>
        <p:spPr>
          <a:xfrm>
            <a:off x="4398938" y="5685296"/>
            <a:ext cx="821411" cy="666427"/>
          </a:xfrm>
          <a:prstGeom prst="borderCallout1">
            <a:avLst>
              <a:gd name="adj1" fmla="val 44331"/>
              <a:gd name="adj2" fmla="val 101101"/>
              <a:gd name="adj3" fmla="val -492152"/>
              <a:gd name="adj4" fmla="val 282421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90015" y="3641357"/>
            <a:ext cx="5407803" cy="2200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3200" dirty="0" err="1" smtClean="0"/>
              <a:t>SeBIS</a:t>
            </a:r>
            <a:r>
              <a:rPr lang="en-US" sz="3200" dirty="0" smtClean="0"/>
              <a:t> – Result (62 Responses)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3200" dirty="0" smtClean="0"/>
              <a:t>College / University Students have different security knowledge than general population.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5571326" y="6528145"/>
            <a:ext cx="49065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/>
              <a:t>SeBIS</a:t>
            </a:r>
            <a:r>
              <a:rPr lang="en-US" sz="1400" dirty="0" smtClean="0"/>
              <a:t> : Security </a:t>
            </a:r>
            <a:r>
              <a:rPr lang="en-US" sz="1400" dirty="0" err="1" smtClean="0"/>
              <a:t>Behaviour</a:t>
            </a:r>
            <a:r>
              <a:rPr lang="en-US" sz="1400" dirty="0" smtClean="0"/>
              <a:t> Intentions Scale;</a:t>
            </a:r>
            <a:endParaRPr lang="en-US" sz="1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40963" y="1154555"/>
            <a:ext cx="1137896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12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animBg="1"/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5562"/>
            <a:ext cx="10515600" cy="789430"/>
          </a:xfrm>
          <a:scene3d>
            <a:camera prst="orthographicFront"/>
            <a:lightRig rig="threePt" dir="t"/>
          </a:scene3d>
          <a:sp3d prstMaterial="flat"/>
        </p:spPr>
        <p:txBody>
          <a:bodyPr/>
          <a:lstStyle/>
          <a:p>
            <a:r>
              <a:rPr lang="en-US" b="1" dirty="0" smtClean="0"/>
              <a:t>Survey: Objectives Results</a:t>
            </a:r>
            <a:endParaRPr lang="en-US" b="1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562154"/>
            <a:ext cx="10515600" cy="2234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Three “</a:t>
            </a:r>
            <a:r>
              <a:rPr lang="en-US" sz="3200" b="1" dirty="0" smtClean="0"/>
              <a:t>W</a:t>
            </a:r>
            <a:r>
              <a:rPr lang="en-US" sz="3200" dirty="0" smtClean="0"/>
              <a:t>”s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W</a:t>
            </a:r>
            <a:r>
              <a:rPr lang="en-US" sz="3200" dirty="0" smtClean="0"/>
              <a:t>hether people connect to computers when they find USB drives?</a:t>
            </a: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Answer : </a:t>
            </a:r>
            <a:r>
              <a:rPr lang="en-US" sz="3200" b="1" dirty="0" smtClean="0"/>
              <a:t>Yes</a:t>
            </a:r>
            <a:r>
              <a:rPr lang="en-US" sz="3200" dirty="0" smtClean="0"/>
              <a:t> - 45 to 98% success rate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3876648"/>
            <a:ext cx="10515600" cy="2234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sz="3200" b="1" dirty="0" smtClean="0"/>
              <a:t>W</a:t>
            </a:r>
            <a:r>
              <a:rPr lang="en-US" sz="3200" dirty="0" smtClean="0"/>
              <a:t>hether can we increase the effectiveness of USB related attack?</a:t>
            </a:r>
          </a:p>
          <a:p>
            <a:pPr marL="0" indent="0">
              <a:buFont typeface="Arial"/>
              <a:buNone/>
            </a:pPr>
            <a:r>
              <a:rPr lang="en-US" sz="3200" dirty="0" smtClean="0"/>
              <a:t>Answer : </a:t>
            </a:r>
            <a:r>
              <a:rPr lang="en-US" sz="3200" b="1" dirty="0" smtClean="0"/>
              <a:t>1</a:t>
            </a:r>
            <a:r>
              <a:rPr lang="en-US" sz="3200" dirty="0" smtClean="0"/>
              <a:t>. </a:t>
            </a:r>
            <a:r>
              <a:rPr lang="en-US" sz="3200" b="1" dirty="0" smtClean="0"/>
              <a:t>No.</a:t>
            </a:r>
            <a:r>
              <a:rPr lang="en-US" sz="3200" dirty="0" smtClean="0"/>
              <a:t> (each of 5 types, time, place – No effect)</a:t>
            </a:r>
          </a:p>
          <a:p>
            <a:pPr marL="0" indent="0">
              <a:buFont typeface="Arial"/>
              <a:buNone/>
            </a:pPr>
            <a:r>
              <a:rPr lang="en-US" sz="3200" dirty="0" smtClean="0"/>
              <a:t>                 </a:t>
            </a:r>
            <a:r>
              <a:rPr lang="en-US" sz="3200" b="1" dirty="0" smtClean="0"/>
              <a:t>2</a:t>
            </a:r>
            <a:r>
              <a:rPr lang="en-US" sz="3200" dirty="0" smtClean="0"/>
              <a:t> . </a:t>
            </a:r>
            <a:r>
              <a:rPr lang="en-US" sz="3200" b="1" i="1" dirty="0" smtClean="0"/>
              <a:t>BUT </a:t>
            </a:r>
            <a:r>
              <a:rPr lang="en-US" sz="3200" i="1" dirty="0" smtClean="0"/>
              <a:t>it can be decreased if labeled</a:t>
            </a:r>
            <a:r>
              <a:rPr lang="en-US" sz="3200" dirty="0" smtClean="0"/>
              <a:t>.</a:t>
            </a:r>
          </a:p>
          <a:p>
            <a:pPr marL="0" indent="0">
              <a:buFont typeface="Arial"/>
              <a:buNone/>
            </a:pPr>
            <a:endParaRPr lang="en-US" sz="3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40963" y="1154555"/>
            <a:ext cx="1137896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90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9430"/>
          </a:xfrm>
          <a:scene3d>
            <a:camera prst="orthographicFront"/>
            <a:lightRig rig="threePt" dir="t"/>
          </a:scene3d>
          <a:sp3d prstMaterial="flat"/>
        </p:spPr>
        <p:txBody>
          <a:bodyPr/>
          <a:lstStyle/>
          <a:p>
            <a:r>
              <a:rPr lang="en-US" dirty="0" smtClean="0"/>
              <a:t>Survey: Objectives Results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562153"/>
            <a:ext cx="10515600" cy="5086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Three “W”s</a:t>
            </a:r>
            <a:endParaRPr lang="en-US" sz="3200" dirty="0"/>
          </a:p>
          <a:p>
            <a:pPr marL="514350" indent="-514350">
              <a:buFont typeface="+mj-lt"/>
              <a:buAutoNum type="arabicPeriod" startAt="3"/>
            </a:pPr>
            <a:r>
              <a:rPr lang="en-US" sz="3200" b="1" dirty="0" smtClean="0"/>
              <a:t>W</a:t>
            </a:r>
            <a:r>
              <a:rPr lang="en-US" sz="3200" dirty="0" smtClean="0"/>
              <a:t>hy they connected USBs &amp; files/content participants interested while exploring USBs.</a:t>
            </a:r>
          </a:p>
          <a:p>
            <a:pPr marL="0" indent="0">
              <a:buNone/>
            </a:pPr>
            <a:r>
              <a:rPr lang="en-US" sz="3200" dirty="0" smtClean="0"/>
              <a:t>Answer : 	1. Curiosity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	2. Self Interest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	3. Compromised University computer (concern)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	4. 68% Participants take no precautions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	5. 68% Participants want to return the drive. </a:t>
            </a:r>
          </a:p>
          <a:p>
            <a:pPr marL="0" indent="0">
              <a:buNone/>
            </a:pPr>
            <a:endParaRPr lang="en-US" sz="32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40963" y="1154555"/>
            <a:ext cx="1137896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49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9430"/>
          </a:xfrm>
          <a:scene3d>
            <a:camera prst="orthographicFront"/>
            <a:lightRig rig="threePt" dir="t"/>
          </a:scene3d>
          <a:sp3d prstMaterial="flat"/>
        </p:spPr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562154"/>
            <a:ext cx="10515600" cy="386225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USB attack is successful with 45-98% success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Curiosity and Motivation are the main reasons for pick up the drives.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Change in the appearance, time, place, gender, affiliation have no effect.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Participants pick-up USB for return purpose.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Attack effects can be reduced if USBs are </a:t>
            </a:r>
            <a:r>
              <a:rPr lang="en-US" sz="3200" dirty="0" err="1" smtClean="0"/>
              <a:t>labled</a:t>
            </a:r>
            <a:r>
              <a:rPr lang="en-US" sz="3200" dirty="0" smtClean="0"/>
              <a:t>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0963" y="1154555"/>
            <a:ext cx="1137896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55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6773" y="2975674"/>
            <a:ext cx="7904136" cy="11313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 smtClean="0"/>
              <a:t>Thanks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6078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025" y="198979"/>
            <a:ext cx="10515600" cy="955576"/>
          </a:xfrm>
        </p:spPr>
        <p:txBody>
          <a:bodyPr/>
          <a:lstStyle/>
          <a:p>
            <a:r>
              <a:rPr lang="en-US" b="1" dirty="0" smtClean="0"/>
              <a:t>Background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7542"/>
            <a:ext cx="10881732" cy="516440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Security Community belief: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/>
              <a:t>Peoples can be engineered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/>
              <a:t>Connect lost USBs to computers</a:t>
            </a:r>
          </a:p>
          <a:p>
            <a:r>
              <a:rPr lang="en-US" sz="3200" dirty="0" smtClean="0"/>
              <a:t>MS Windows – No longer auto-execute USB code</a:t>
            </a:r>
          </a:p>
          <a:p>
            <a:r>
              <a:rPr lang="en-US" sz="3200" dirty="0" smtClean="0"/>
              <a:t>USBs can be exploited to auto boot the computer</a:t>
            </a:r>
          </a:p>
          <a:p>
            <a:r>
              <a:rPr lang="en-US" sz="3200" dirty="0" smtClean="0"/>
              <a:t>USB Drive Engineering 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Similar study 11/30 drives opened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CompTIA study with 200 drives </a:t>
            </a:r>
          </a:p>
          <a:p>
            <a:r>
              <a:rPr lang="en-US" sz="3200" dirty="0" smtClean="0"/>
              <a:t>Social Engineering – Mobile</a:t>
            </a:r>
          </a:p>
          <a:p>
            <a:r>
              <a:rPr lang="en-US" sz="3200" dirty="0" smtClean="0"/>
              <a:t>Decision Making – DOSPERT Scale, </a:t>
            </a:r>
            <a:r>
              <a:rPr lang="en-US" sz="3200" dirty="0" err="1" smtClean="0"/>
              <a:t>SeBIS</a:t>
            </a:r>
            <a:r>
              <a:rPr lang="en-US" sz="3200" dirty="0" smtClean="0"/>
              <a:t> </a:t>
            </a:r>
            <a:endParaRPr lang="en-US" sz="3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6528145"/>
            <a:ext cx="49594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 smtClean="0"/>
              <a:t>DoSpeRT</a:t>
            </a:r>
            <a:r>
              <a:rPr lang="en-US" sz="1200" dirty="0" smtClean="0"/>
              <a:t> : Domain Specific </a:t>
            </a:r>
            <a:r>
              <a:rPr lang="en-US" sz="1400" dirty="0" smtClean="0"/>
              <a:t>Risk</a:t>
            </a:r>
            <a:r>
              <a:rPr lang="en-US" sz="1200" dirty="0" smtClean="0"/>
              <a:t> Taking ; 5 Domains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3665033" y="6528145"/>
            <a:ext cx="49065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/>
              <a:t>SeBIS</a:t>
            </a:r>
            <a:r>
              <a:rPr lang="en-US" sz="1400" dirty="0" smtClean="0"/>
              <a:t> : Security </a:t>
            </a:r>
            <a:r>
              <a:rPr lang="en-US" sz="1400" dirty="0" err="1" smtClean="0"/>
              <a:t>Behaviour</a:t>
            </a:r>
            <a:r>
              <a:rPr lang="en-US" sz="1400" dirty="0" smtClean="0"/>
              <a:t> Intentions Scale;</a:t>
            </a:r>
            <a:endParaRPr lang="en-US" sz="1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40963" y="1154555"/>
            <a:ext cx="1137896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hlinkClick r:id="rId3"/>
          </p:cNvPr>
          <p:cNvSpPr/>
          <p:nvPr/>
        </p:nvSpPr>
        <p:spPr>
          <a:xfrm>
            <a:off x="10786820" y="5426670"/>
            <a:ext cx="1146875" cy="1255363"/>
          </a:xfrm>
          <a:prstGeom prst="ellips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9" name="Oval 8">
            <a:hlinkClick r:id="rId4"/>
          </p:cNvPr>
          <p:cNvSpPr/>
          <p:nvPr/>
        </p:nvSpPr>
        <p:spPr>
          <a:xfrm>
            <a:off x="9280902" y="5425627"/>
            <a:ext cx="1146875" cy="1255363"/>
          </a:xfrm>
          <a:prstGeom prst="ellips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9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025" y="198978"/>
            <a:ext cx="10515600" cy="955577"/>
          </a:xfrm>
        </p:spPr>
        <p:txBody>
          <a:bodyPr/>
          <a:lstStyle/>
          <a:p>
            <a:r>
              <a:rPr lang="en-US" b="1" dirty="0" smtClean="0"/>
              <a:t>Survey : Objective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Three “W”s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W</a:t>
            </a:r>
            <a:r>
              <a:rPr lang="en-US" sz="3200" dirty="0" smtClean="0"/>
              <a:t>hether people connect to computers when they find USB drives?</a:t>
            </a: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W</a:t>
            </a:r>
            <a:r>
              <a:rPr lang="en-US" sz="3200" dirty="0" smtClean="0"/>
              <a:t>hether can </a:t>
            </a:r>
            <a:r>
              <a:rPr lang="en-US" sz="3200" dirty="0"/>
              <a:t>we increase the effectiveness of </a:t>
            </a:r>
            <a:r>
              <a:rPr lang="en-US" sz="3200" dirty="0" smtClean="0"/>
              <a:t>USB related attack</a:t>
            </a:r>
            <a:r>
              <a:rPr lang="en-US" sz="3200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W</a:t>
            </a:r>
            <a:r>
              <a:rPr lang="en-US" sz="3200" dirty="0" smtClean="0"/>
              <a:t>hy the people connected USBs &amp; files/content interested while exploring USBs?</a:t>
            </a:r>
            <a:endParaRPr lang="en-US" sz="3200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963" y="1154555"/>
            <a:ext cx="113789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87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025" y="198978"/>
            <a:ext cx="10515600" cy="955577"/>
          </a:xfrm>
        </p:spPr>
        <p:txBody>
          <a:bodyPr/>
          <a:lstStyle/>
          <a:p>
            <a:r>
              <a:rPr lang="en-US" b="1" dirty="0" smtClean="0"/>
              <a:t>Survey Methodology: Experiment</a:t>
            </a:r>
            <a:endParaRPr lang="en-US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22702" y="1524541"/>
            <a:ext cx="10770030" cy="48452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Dropped 297 drives on the University of Illinois campus.</a:t>
            </a:r>
          </a:p>
          <a:p>
            <a:pPr lvl="2">
              <a:spcBef>
                <a:spcPts val="1000"/>
              </a:spcBef>
            </a:pPr>
            <a:r>
              <a:rPr lang="en-US" sz="3200" dirty="0" smtClean="0"/>
              <a:t>30 different locations</a:t>
            </a:r>
          </a:p>
          <a:p>
            <a:pPr lvl="2">
              <a:spcBef>
                <a:spcPts val="1000"/>
              </a:spcBef>
            </a:pPr>
            <a:r>
              <a:rPr lang="en-US" sz="3200" dirty="0" smtClean="0"/>
              <a:t>5 types of drives</a:t>
            </a:r>
          </a:p>
          <a:p>
            <a:pPr lvl="2">
              <a:spcBef>
                <a:spcPts val="1000"/>
              </a:spcBef>
            </a:pPr>
            <a:r>
              <a:rPr lang="en-US" sz="3200" dirty="0" smtClean="0"/>
              <a:t>3 days ( Day1=143, Day2 = 145 Day3 = 9) </a:t>
            </a:r>
          </a:p>
          <a:p>
            <a:pPr lvl="2">
              <a:spcBef>
                <a:spcPts val="1000"/>
              </a:spcBef>
            </a:pPr>
            <a:r>
              <a:rPr lang="en-US" sz="3200" dirty="0" smtClean="0"/>
              <a:t>2 times of day (Morning and Afternoon).</a:t>
            </a:r>
          </a:p>
          <a:p>
            <a:r>
              <a:rPr lang="en-US" sz="3200" dirty="0" smtClean="0"/>
              <a:t>Recorded the time when people connected the USB drive.</a:t>
            </a:r>
          </a:p>
          <a:p>
            <a:r>
              <a:rPr lang="en-US" sz="3200" dirty="0" smtClean="0"/>
              <a:t>Presented people to participate in the online Survey.</a:t>
            </a:r>
            <a:endParaRPr lang="en-US" sz="3200" dirty="0" smtClean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40963" y="1154555"/>
            <a:ext cx="11378969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05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025" y="198978"/>
            <a:ext cx="10515600" cy="1325563"/>
          </a:xfrm>
        </p:spPr>
        <p:txBody>
          <a:bodyPr/>
          <a:lstStyle/>
          <a:p>
            <a:r>
              <a:rPr lang="en-US" dirty="0" smtClean="0"/>
              <a:t>Survey : Methodology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60" y="2436965"/>
            <a:ext cx="3718940" cy="2516755"/>
          </a:xfrm>
          <a:effectLst>
            <a:softEdge rad="63500"/>
          </a:effectLst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0"/>
            <a:ext cx="8473060" cy="68423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4432515" y="0"/>
            <a:ext cx="7759484" cy="2615516"/>
            <a:chOff x="4432515" y="0"/>
            <a:chExt cx="7759484" cy="261551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059" y="0"/>
              <a:ext cx="3718940" cy="2615516"/>
            </a:xfrm>
            <a:prstGeom prst="rect">
              <a:avLst/>
            </a:prstGeom>
            <a:effectLst>
              <a:softEdge rad="63500"/>
            </a:effectLst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4432515" y="444556"/>
              <a:ext cx="4040544" cy="863202"/>
            </a:xfrm>
            <a:prstGeom prst="straightConnector1">
              <a:avLst/>
            </a:prstGeom>
            <a:ln w="1016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4042474" y="4440631"/>
            <a:ext cx="8149525" cy="2401688"/>
            <a:chOff x="4042474" y="4440631"/>
            <a:chExt cx="8149525" cy="240168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/>
            <a:srcRect l="15989" t="19837" r="22323" b="16423"/>
            <a:stretch/>
          </p:blipFill>
          <p:spPr>
            <a:xfrm>
              <a:off x="8473059" y="4440631"/>
              <a:ext cx="3718940" cy="2401688"/>
            </a:xfrm>
            <a:prstGeom prst="rect">
              <a:avLst/>
            </a:prstGeom>
            <a:effectLst>
              <a:softEdge rad="63500"/>
            </a:effectLst>
          </p:spPr>
        </p:pic>
        <p:cxnSp>
          <p:nvCxnSpPr>
            <p:cNvPr id="16" name="Straight Arrow Connector 15"/>
            <p:cNvCxnSpPr/>
            <p:nvPr/>
          </p:nvCxnSpPr>
          <p:spPr>
            <a:xfrm flipV="1">
              <a:off x="4042474" y="5641475"/>
              <a:ext cx="4430584" cy="299075"/>
            </a:xfrm>
            <a:prstGeom prst="straightConnector1">
              <a:avLst/>
            </a:prstGeom>
            <a:ln w="1016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/>
          <p:cNvCxnSpPr>
            <a:endCxn id="12" idx="3"/>
          </p:cNvCxnSpPr>
          <p:nvPr/>
        </p:nvCxnSpPr>
        <p:spPr>
          <a:xfrm flipV="1">
            <a:off x="4788976" y="3421160"/>
            <a:ext cx="3684083" cy="274182"/>
          </a:xfrm>
          <a:prstGeom prst="straightConnector1">
            <a:avLst/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0" y="0"/>
            <a:ext cx="2154265" cy="1766259"/>
            <a:chOff x="0" y="0"/>
            <a:chExt cx="2154265" cy="176625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76366" cy="1766259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689317" y="46494"/>
              <a:ext cx="46494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58</a:t>
              </a:r>
              <a:endParaRPr lang="en-US" sz="14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19372" y="383862"/>
              <a:ext cx="46494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60</a:t>
              </a:r>
              <a:endParaRPr lang="en-US" sz="14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58849" y="722240"/>
              <a:ext cx="46494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59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0769" y="1060617"/>
              <a:ext cx="46494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60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32656" y="1383496"/>
              <a:ext cx="46494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60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500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025" y="198978"/>
            <a:ext cx="10515600" cy="955577"/>
          </a:xfrm>
        </p:spPr>
        <p:txBody>
          <a:bodyPr/>
          <a:lstStyle/>
          <a:p>
            <a:r>
              <a:rPr lang="en-US" b="1" dirty="0" smtClean="0"/>
              <a:t>Survey Methodology : USB Drive appearance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4" t="25708" r="23926" b="18925"/>
          <a:stretch/>
        </p:blipFill>
        <p:spPr>
          <a:xfrm>
            <a:off x="216977" y="1524541"/>
            <a:ext cx="3405673" cy="2286000"/>
          </a:xfrm>
          <a:prstGeom prst="rect">
            <a:avLst/>
          </a:prstGeom>
          <a:ln w="25400">
            <a:solidFill>
              <a:srgbClr val="7030A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1" t="21753" r="15976" b="18925"/>
          <a:stretch/>
        </p:blipFill>
        <p:spPr>
          <a:xfrm>
            <a:off x="4151755" y="1524541"/>
            <a:ext cx="3875314" cy="2286000"/>
          </a:xfrm>
          <a:prstGeom prst="rect">
            <a:avLst/>
          </a:prstGeom>
          <a:ln w="25400">
            <a:solidFill>
              <a:srgbClr val="7030A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6" t="21753" r="19094" b="18925"/>
          <a:stretch/>
        </p:blipFill>
        <p:spPr>
          <a:xfrm>
            <a:off x="8416689" y="1524541"/>
            <a:ext cx="3635826" cy="2286000"/>
          </a:xfrm>
          <a:prstGeom prst="rect">
            <a:avLst/>
          </a:prstGeom>
          <a:ln w="25400">
            <a:solidFill>
              <a:srgbClr val="7030A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67" y="4114800"/>
            <a:ext cx="4114799" cy="2743200"/>
          </a:xfrm>
          <a:prstGeom prst="rect">
            <a:avLst/>
          </a:prstGeom>
          <a:solidFill>
            <a:schemeClr val="bg1"/>
          </a:solidFill>
          <a:ln w="25400">
            <a:solidFill>
              <a:srgbClr val="7030A0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7004825" y="4114800"/>
            <a:ext cx="4114800" cy="2743200"/>
            <a:chOff x="7004825" y="4114800"/>
            <a:chExt cx="4114800" cy="27432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825" y="4114800"/>
              <a:ext cx="4114800" cy="2743200"/>
            </a:xfrm>
            <a:prstGeom prst="rect">
              <a:avLst/>
            </a:prstGeom>
            <a:ln w="25400">
              <a:solidFill>
                <a:srgbClr val="7030A0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 rot="1177136">
              <a:off x="9548569" y="5499997"/>
              <a:ext cx="1191821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Akhilesh Bhati</a:t>
              </a:r>
            </a:p>
            <a:p>
              <a:r>
                <a:rPr lang="en-US" sz="1200" dirty="0" smtClean="0"/>
                <a:t>ID # 201605474</a:t>
              </a:r>
            </a:p>
            <a:p>
              <a:r>
                <a:rPr lang="en-US" sz="1200" dirty="0" smtClean="0"/>
                <a:t>Qatar University</a:t>
              </a:r>
              <a:endParaRPr lang="en-US" sz="1200" dirty="0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340963" y="1154555"/>
            <a:ext cx="1137896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17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4025" y="198978"/>
            <a:ext cx="10515600" cy="955577"/>
          </a:xfrm>
        </p:spPr>
        <p:txBody>
          <a:bodyPr/>
          <a:lstStyle/>
          <a:p>
            <a:r>
              <a:rPr lang="en-US" b="1" dirty="0" smtClean="0"/>
              <a:t>Survey Methodology : USB Drive Content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7480" b="41502"/>
          <a:stretch/>
        </p:blipFill>
        <p:spPr>
          <a:xfrm>
            <a:off x="8450468" y="3022600"/>
            <a:ext cx="3741532" cy="38354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82804" y="1279214"/>
            <a:ext cx="6371845" cy="2757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/>
              <a:buAutoNum type="alphaLcParenBoth"/>
            </a:pPr>
            <a:r>
              <a:rPr lang="en-US" sz="3500" dirty="0" smtClean="0"/>
              <a:t>Personal Contents </a:t>
            </a:r>
          </a:p>
          <a:p>
            <a:pPr lvl="1"/>
            <a:r>
              <a:rPr lang="en-US" sz="3000" dirty="0" smtClean="0"/>
              <a:t>Unlabeled</a:t>
            </a:r>
          </a:p>
          <a:p>
            <a:pPr lvl="1"/>
            <a:r>
              <a:rPr lang="en-US" sz="3000" dirty="0" smtClean="0"/>
              <a:t>Keys</a:t>
            </a:r>
          </a:p>
          <a:p>
            <a:pPr lvl="1"/>
            <a:r>
              <a:rPr lang="en-US" sz="3000" dirty="0" smtClean="0"/>
              <a:t>Return label</a:t>
            </a:r>
          </a:p>
          <a:p>
            <a:pPr marL="0" indent="0">
              <a:buNone/>
            </a:pPr>
            <a:r>
              <a:rPr lang="en-US" sz="3500" dirty="0" smtClean="0"/>
              <a:t>(b) Business Contents</a:t>
            </a:r>
          </a:p>
          <a:p>
            <a:pPr marL="0" indent="0">
              <a:buNone/>
            </a:pPr>
            <a:r>
              <a:rPr lang="de-DE" sz="3500" dirty="0" smtClean="0"/>
              <a:t>(c) </a:t>
            </a:r>
            <a:r>
              <a:rPr lang="de-DE" sz="3500" dirty="0" err="1" smtClean="0"/>
              <a:t>Exam</a:t>
            </a:r>
            <a:r>
              <a:rPr lang="de-DE" sz="3500" dirty="0" smtClean="0"/>
              <a:t> Contents</a:t>
            </a:r>
            <a:endParaRPr lang="en-US" sz="3500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4226312" y="3858011"/>
            <a:ext cx="3920731" cy="2999989"/>
            <a:chOff x="4249880" y="3945740"/>
            <a:chExt cx="3920731" cy="29999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t="464" r="58535" b="284"/>
            <a:stretch/>
          </p:blipFill>
          <p:spPr>
            <a:xfrm>
              <a:off x="4249880" y="3945740"/>
              <a:ext cx="3920731" cy="299998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249880" y="3945740"/>
              <a:ext cx="3920731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Business  Contents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0" y="4396012"/>
            <a:ext cx="3947533" cy="2912035"/>
            <a:chOff x="-1" y="3910335"/>
            <a:chExt cx="3947533" cy="291203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l="-1" r="50229" b="43978"/>
            <a:stretch/>
          </p:blipFill>
          <p:spPr>
            <a:xfrm>
              <a:off x="0" y="3910335"/>
              <a:ext cx="3947532" cy="291203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-1" y="3910335"/>
              <a:ext cx="3947533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Exam Contents</a:t>
              </a:r>
              <a:endParaRPr lang="en-US" dirty="0"/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340963" y="1154555"/>
            <a:ext cx="1137896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450468" y="3022600"/>
            <a:ext cx="3741532" cy="49551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Personal Content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83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96" y="1357705"/>
            <a:ext cx="7921702" cy="512058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025" y="198978"/>
            <a:ext cx="10515600" cy="955577"/>
          </a:xfrm>
        </p:spPr>
        <p:txBody>
          <a:bodyPr/>
          <a:lstStyle/>
          <a:p>
            <a:r>
              <a:rPr lang="en-US" b="1" dirty="0" smtClean="0"/>
              <a:t>Survey : Results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13349" y="3548667"/>
            <a:ext cx="2686313" cy="1848523"/>
            <a:chOff x="413349" y="3548667"/>
            <a:chExt cx="2686313" cy="1848523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224366" y="3917999"/>
              <a:ext cx="2269" cy="1479191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13349" y="3548667"/>
              <a:ext cx="2686313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58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USB drive connected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61381" y="2322972"/>
            <a:ext cx="2088977" cy="3380404"/>
            <a:chOff x="154199" y="3605363"/>
            <a:chExt cx="2088977" cy="3380404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1198688" y="3965659"/>
              <a:ext cx="0" cy="3020108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54199" y="3605363"/>
              <a:ext cx="2088977" cy="64633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58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Median 6.9 Hours</a:t>
              </a:r>
            </a:p>
            <a:p>
              <a:pPr algn="ctr"/>
              <a:r>
                <a:rPr lang="en-US" dirty="0" smtClean="0"/>
                <a:t>Average 38.5 Hours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44878" y="1291610"/>
            <a:ext cx="1928628" cy="723170"/>
            <a:chOff x="234374" y="2431412"/>
            <a:chExt cx="1928628" cy="723170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198688" y="2809512"/>
              <a:ext cx="0" cy="34507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34374" y="2431412"/>
              <a:ext cx="1928628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58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All 135 connected </a:t>
              </a:r>
              <a:endParaRPr lang="en-US" dirty="0"/>
            </a:p>
          </p:txBody>
        </p:sp>
      </p:grpSp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0243646"/>
              </p:ext>
            </p:extLst>
          </p:nvPr>
        </p:nvGraphicFramePr>
        <p:xfrm>
          <a:off x="7573506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9" name="Straight Connector 28"/>
          <p:cNvCxnSpPr/>
          <p:nvPr/>
        </p:nvCxnSpPr>
        <p:spPr>
          <a:xfrm>
            <a:off x="340963" y="1154555"/>
            <a:ext cx="1137896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6729373"/>
              </p:ext>
            </p:extLst>
          </p:nvPr>
        </p:nvGraphicFramePr>
        <p:xfrm>
          <a:off x="7573506" y="93196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7814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  <p:bldGraphic spid="8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340963" y="1154555"/>
            <a:ext cx="1137896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2705174"/>
              </p:ext>
            </p:extLst>
          </p:nvPr>
        </p:nvGraphicFramePr>
        <p:xfrm>
          <a:off x="1529147" y="1169559"/>
          <a:ext cx="9144000" cy="5672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674560"/>
              </p:ext>
            </p:extLst>
          </p:nvPr>
        </p:nvGraphicFramePr>
        <p:xfrm>
          <a:off x="1529147" y="1162055"/>
          <a:ext cx="9144000" cy="5665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199039"/>
              </p:ext>
            </p:extLst>
          </p:nvPr>
        </p:nvGraphicFramePr>
        <p:xfrm>
          <a:off x="1529147" y="1169559"/>
          <a:ext cx="9144000" cy="5665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153495"/>
              </p:ext>
            </p:extLst>
          </p:nvPr>
        </p:nvGraphicFramePr>
        <p:xfrm>
          <a:off x="1529147" y="1162057"/>
          <a:ext cx="9144000" cy="5672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4213" y="123986"/>
            <a:ext cx="10515600" cy="1023067"/>
          </a:xfrm>
        </p:spPr>
        <p:txBody>
          <a:bodyPr/>
          <a:lstStyle/>
          <a:p>
            <a:r>
              <a:rPr lang="en-US" b="1" dirty="0" smtClean="0"/>
              <a:t>Survey : Results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2299795" y="-8251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9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Graphic spid="12" grpId="0">
        <p:bldAsOne/>
      </p:bldGraphic>
      <p:bldGraphic spid="12" grpId="1">
        <p:bldAsOne/>
      </p:bldGraphic>
      <p:bldGraphic spid="8" grpId="0">
        <p:bldAsOne/>
      </p:bldGraphic>
      <p:bldGraphic spid="8" grpId="1">
        <p:bldAsOne/>
      </p:bldGraphic>
      <p:bldGraphic spid="7" grpId="0">
        <p:bldAsOne/>
      </p:bldGraphic>
      <p:bldGraphic spid="7" grpId="1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2029</TotalTime>
  <Words>1117</Words>
  <Application>Microsoft Macintosh PowerPoint</Application>
  <PresentationFormat>Widescreen</PresentationFormat>
  <Paragraphs>286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Tahoma</vt:lpstr>
      <vt:lpstr>Arial</vt:lpstr>
      <vt:lpstr>Office Theme</vt:lpstr>
      <vt:lpstr>Users Really Do Plug in USB Drives They Find</vt:lpstr>
      <vt:lpstr>Background</vt:lpstr>
      <vt:lpstr>Survey : Objective</vt:lpstr>
      <vt:lpstr>Survey Methodology: Experiment</vt:lpstr>
      <vt:lpstr>Survey : Methodology</vt:lpstr>
      <vt:lpstr>Survey Methodology : USB Drive appearance</vt:lpstr>
      <vt:lpstr>Survey Methodology : USB Drive Content</vt:lpstr>
      <vt:lpstr>Survey : Results</vt:lpstr>
      <vt:lpstr>Survey : Results</vt:lpstr>
      <vt:lpstr>Survey : Results</vt:lpstr>
      <vt:lpstr>PowerPoint Presentation</vt:lpstr>
      <vt:lpstr>Survey: DOSPERT &amp; SeBIS Results</vt:lpstr>
      <vt:lpstr>Survey: Objectives Results</vt:lpstr>
      <vt:lpstr>Survey: Objectives Results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Users Really Do Plug in USB Drives They Find</dc:title>
  <dc:subject/>
  <dc:creator>Microsoft Office User</dc:creator>
  <cp:keywords/>
  <dc:description/>
  <cp:lastModifiedBy>Microsoft Office User</cp:lastModifiedBy>
  <cp:revision>76</cp:revision>
  <dcterms:created xsi:type="dcterms:W3CDTF">2016-12-17T06:07:03Z</dcterms:created>
  <dcterms:modified xsi:type="dcterms:W3CDTF">2016-12-18T15:56:54Z</dcterms:modified>
  <cp:category/>
</cp:coreProperties>
</file>